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8"/>
  </p:notesMasterIdLst>
  <p:sldIdLst>
    <p:sldId id="256" r:id="rId2"/>
    <p:sldId id="257" r:id="rId3"/>
    <p:sldId id="280" r:id="rId4"/>
    <p:sldId id="288" r:id="rId5"/>
    <p:sldId id="289" r:id="rId6"/>
    <p:sldId id="290" r:id="rId7"/>
    <p:sldId id="291" r:id="rId8"/>
    <p:sldId id="292" r:id="rId9"/>
    <p:sldId id="294" r:id="rId10"/>
    <p:sldId id="295" r:id="rId11"/>
    <p:sldId id="296" r:id="rId12"/>
    <p:sldId id="297" r:id="rId13"/>
    <p:sldId id="261" r:id="rId14"/>
    <p:sldId id="299" r:id="rId15"/>
    <p:sldId id="262" r:id="rId16"/>
    <p:sldId id="279" r:id="rId17"/>
  </p:sldIdLst>
  <p:sldSz cx="9144000" cy="5143500" type="screen16x9"/>
  <p:notesSz cx="6858000" cy="9144000"/>
  <p:embeddedFontLst>
    <p:embeddedFont>
      <p:font typeface="Muli" panose="020B0604020202020204" charset="0"/>
      <p:regular r:id="rId19"/>
      <p:italic r:id="rId20"/>
    </p:embeddedFont>
    <p:embeddedFont>
      <p:font typeface="Nixie One" panose="020B0604020202020204" charset="0"/>
      <p:regular r:id="rId21"/>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1A9CDCD9-0434-4C82-9A78-C76026DFEA13}">
  <a:tblStyle styleId="{1A9CDCD9-0434-4C82-9A78-C76026DFEA1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1056" y="-3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59973971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Shape 1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7" name="Shape 1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738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Shape 1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1" name="Shape 14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4378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Shape 1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3" name="Shape 14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7223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Shape 1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6" name="Shape 1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0125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Shape 1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0" name="Shape 16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3320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3725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Shape 1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6" name="Shape 1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20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grpSp>
        <p:nvGrpSpPr>
          <p:cNvPr id="9" name="Shape 9"/>
          <p:cNvGrpSpPr/>
          <p:nvPr/>
        </p:nvGrpSpPr>
        <p:grpSpPr>
          <a:xfrm rot="10800000" flipH="1">
            <a:off x="3692751" y="38248"/>
            <a:ext cx="1758132" cy="1523096"/>
            <a:chOff x="4088875" y="1431100"/>
            <a:chExt cx="3293000" cy="2852775"/>
          </a:xfrm>
        </p:grpSpPr>
        <p:sp>
          <p:nvSpPr>
            <p:cNvPr id="10" name="Shape 1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5" name="Shape 1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7" name="Shape 1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8" name="Shape 1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9" name="Shape 1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21" name="Shape 2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24" name="Shape 2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25" name="Shape 2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26" name="Shape 2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27" name="Shape 2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28" name="Shape 2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29" name="Shape 2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30" name="Shape 3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31" name="Shape 3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33" name="Shape 3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34" name="Shape 3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35" name="Shape 3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36" name="Shape 3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37" name="Shape 3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38" name="Shape 3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39" name="Shape 3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40" name="Shape 4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41" name="Shape 4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42" name="Shape 4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43" name="Shape 4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44" name="Shape 4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45" name="Shape 4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46" name="Shape 4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47" name="Shape 4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48" name="Shape 4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49" name="Shape 4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50" name="Shape 5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51" name="Shape 5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52" name="Shape 5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53" name="Shape 5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54" name="Shape 5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55" name="Shape 5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56" name="Shape 5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57" name="Shape 57"/>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 name="Shape 58"/>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59" name="Shape 59"/>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60" name="Shape 60"/>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61" name="Shape 61"/>
          <p:cNvGrpSpPr/>
          <p:nvPr/>
        </p:nvGrpSpPr>
        <p:grpSpPr>
          <a:xfrm>
            <a:off x="5549153" y="1029780"/>
            <a:ext cx="404640" cy="374058"/>
            <a:chOff x="5975075" y="2327500"/>
            <a:chExt cx="420100" cy="388350"/>
          </a:xfrm>
        </p:grpSpPr>
        <p:sp>
          <p:nvSpPr>
            <p:cNvPr id="62" name="Shape 6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3" name="Shape 6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4" name="Shape 64"/>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65" name="Shape 65"/>
          <p:cNvGrpSpPr/>
          <p:nvPr/>
        </p:nvGrpSpPr>
        <p:grpSpPr>
          <a:xfrm>
            <a:off x="4380525" y="515192"/>
            <a:ext cx="382958" cy="607110"/>
            <a:chOff x="6718575" y="2318625"/>
            <a:chExt cx="256950" cy="407375"/>
          </a:xfrm>
        </p:grpSpPr>
        <p:sp>
          <p:nvSpPr>
            <p:cNvPr id="66" name="Shape 6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 name="Shape 6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6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 name="Shape 6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0" name="Shape 7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7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 name="Shape 7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 name="Shape 7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4" name="Shape 74"/>
          <p:cNvGrpSpPr/>
          <p:nvPr/>
        </p:nvGrpSpPr>
        <p:grpSpPr>
          <a:xfrm>
            <a:off x="3199463" y="902958"/>
            <a:ext cx="395017" cy="403296"/>
            <a:chOff x="3951850" y="2985350"/>
            <a:chExt cx="407950" cy="416500"/>
          </a:xfrm>
        </p:grpSpPr>
        <p:sp>
          <p:nvSpPr>
            <p:cNvPr id="75" name="Shape 75"/>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6" name="Shape 76"/>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7" name="Shape 77"/>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 name="Shape 78"/>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9" name="Shape 79"/>
          <p:cNvGrpSpPr/>
          <p:nvPr/>
        </p:nvGrpSpPr>
        <p:grpSpPr>
          <a:xfrm rot="10800000" flipH="1">
            <a:off x="3920311" y="3981675"/>
            <a:ext cx="1303376" cy="1127987"/>
            <a:chOff x="238125" y="1431100"/>
            <a:chExt cx="3296350" cy="2852775"/>
          </a:xfrm>
        </p:grpSpPr>
        <p:sp>
          <p:nvSpPr>
            <p:cNvPr id="80" name="Shape 80"/>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81" name="Shape 81"/>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82" name="Shape 82"/>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83" name="Shape 83"/>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84" name="Shape 84"/>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85" name="Shape 85"/>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86" name="Shape 86"/>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7" name="Shape 87"/>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8" name="Shape 88"/>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89" name="Shape 89"/>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90" name="Shape 90"/>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91" name="Shape 91"/>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92" name="Shape 92"/>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93" name="Shape 93"/>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94" name="Shape 94"/>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95" name="Shape 95"/>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96" name="Shape 96"/>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97" name="Shape 97"/>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98" name="Shape 98"/>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99" name="Shape 99"/>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00" name="Shape 100"/>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1" name="Shape 101"/>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2" name="Shape 102"/>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3" name="Shape 103"/>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4" name="Shape 104"/>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5" name="Shape 105"/>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6" name="Shape 106"/>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7" name="Shape 107"/>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8" name="Shape 108"/>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09" name="Shape 109"/>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10" name="Shape 110"/>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1" name="Shape 111"/>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2" name="Shape 112"/>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13" name="Shape 113"/>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14" name="Shape 114"/>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15" name="Shape 115"/>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16" name="Shape 116"/>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17" name="Shape 117"/>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18" name="Shape 118"/>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19" name="Shape 119"/>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0" name="Shape 120"/>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1" name="Shape 121"/>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2" name="Shape 122"/>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3" name="Shape 123"/>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4" name="Shape 124"/>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5" name="Shape 125"/>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6" name="Shape 126"/>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7" name="Shape 127"/>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8" name="Shape 128"/>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9" name="Shape 129"/>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0" name="Shape 130"/>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1" name="Shape 131"/>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2" name="Shape 132"/>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3" name="Shape 133"/>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4" name="Shape 134"/>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5" name="Shape 135"/>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6" name="Shape 136"/>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 name="Shape 137"/>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8" name="Shape 138"/>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9" name="Shape 139"/>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0" name="Shape 140"/>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1" name="Shape 141"/>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2" name="Shape 142"/>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3" name="Shape 143"/>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4" name="Shape 144"/>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5" name="Shape 145"/>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6" name="Shape 146"/>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 name="Shape 147"/>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8" name="Shape 148"/>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9" name="Shape 149"/>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50" name="Shape 150"/>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51" name="Shape 151"/>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52" name="Shape 152"/>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53" name="Shape 153"/>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54" name="Shape 154"/>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55" name="Shape 155"/>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56" name="Shape 156"/>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57" name="Shape 157"/>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58" name="Shape 158"/>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59" name="Shape 159"/>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60" name="Shape 160"/>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61" name="Shape 161"/>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62" name="Shape 162"/>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3" name="Shape 163"/>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64" name="Shape 164"/>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65" name="Shape 165"/>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6" name="Shape 166"/>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167" name="Shape 167"/>
          <p:cNvGrpSpPr/>
          <p:nvPr/>
        </p:nvGrpSpPr>
        <p:grpSpPr>
          <a:xfrm>
            <a:off x="5772008" y="4056440"/>
            <a:ext cx="573942" cy="550550"/>
            <a:chOff x="5241175" y="4959100"/>
            <a:chExt cx="539775" cy="517775"/>
          </a:xfrm>
        </p:grpSpPr>
        <p:sp>
          <p:nvSpPr>
            <p:cNvPr id="168" name="Shape 16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69" name="Shape 16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0" name="Shape 17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1" name="Shape 17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2" name="Shape 17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3" name="Shape 17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174" name="Shape 174"/>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1732700" y="1735600"/>
            <a:ext cx="4944300" cy="6453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15" name="Shape 515"/>
          <p:cNvSpPr txBox="1">
            <a:spLocks noGrp="1"/>
          </p:cNvSpPr>
          <p:nvPr>
            <p:ph type="body" idx="1"/>
          </p:nvPr>
        </p:nvSpPr>
        <p:spPr>
          <a:xfrm>
            <a:off x="1732700" y="2255124"/>
            <a:ext cx="4944300" cy="1659900"/>
          </a:xfrm>
          <a:prstGeom prst="rect">
            <a:avLst/>
          </a:prstGeom>
        </p:spPr>
        <p:txBody>
          <a:bodyPr lIns="91425" tIns="91425" rIns="91425" bIns="91425" anchor="t" anchorCtr="0"/>
          <a:lstStyle>
            <a:lvl1pPr>
              <a:spcBef>
                <a:spcPts val="0"/>
              </a:spcBef>
              <a:buFont typeface="Muli"/>
              <a:defRPr>
                <a:latin typeface="Muli"/>
                <a:ea typeface="Muli"/>
                <a:cs typeface="Muli"/>
                <a:sym typeface="Muli"/>
              </a:defRPr>
            </a:lvl1pPr>
            <a:lvl2pPr>
              <a:spcBef>
                <a:spcPts val="0"/>
              </a:spcBef>
              <a:buFont typeface="Muli"/>
              <a:defRPr>
                <a:latin typeface="Muli"/>
                <a:ea typeface="Muli"/>
                <a:cs typeface="Muli"/>
                <a:sym typeface="Muli"/>
              </a:defRPr>
            </a:lvl2pPr>
            <a:lvl3pPr>
              <a:spcBef>
                <a:spcPts val="0"/>
              </a:spcBef>
              <a:buFont typeface="Muli"/>
              <a:defRPr>
                <a:latin typeface="Muli"/>
                <a:ea typeface="Muli"/>
                <a:cs typeface="Muli"/>
                <a:sym typeface="Muli"/>
              </a:defRPr>
            </a:lvl3pPr>
            <a:lvl4pPr>
              <a:spcBef>
                <a:spcPts val="0"/>
              </a:spcBef>
              <a:buFont typeface="Muli"/>
              <a:defRPr>
                <a:latin typeface="Muli"/>
                <a:ea typeface="Muli"/>
                <a:cs typeface="Muli"/>
                <a:sym typeface="Muli"/>
              </a:defRPr>
            </a:lvl4pPr>
            <a:lvl5pPr>
              <a:spcBef>
                <a:spcPts val="0"/>
              </a:spcBef>
              <a:buFont typeface="Muli"/>
              <a:defRPr>
                <a:latin typeface="Muli"/>
                <a:ea typeface="Muli"/>
                <a:cs typeface="Muli"/>
                <a:sym typeface="Muli"/>
              </a:defRPr>
            </a:lvl5pPr>
            <a:lvl6pPr>
              <a:spcBef>
                <a:spcPts val="0"/>
              </a:spcBef>
              <a:buFont typeface="Muli"/>
              <a:defRPr>
                <a:latin typeface="Muli"/>
                <a:ea typeface="Muli"/>
                <a:cs typeface="Muli"/>
                <a:sym typeface="Muli"/>
              </a:defRPr>
            </a:lvl6pPr>
            <a:lvl7pPr>
              <a:spcBef>
                <a:spcPts val="0"/>
              </a:spcBef>
              <a:buFont typeface="Muli"/>
              <a:defRPr>
                <a:latin typeface="Muli"/>
                <a:ea typeface="Muli"/>
                <a:cs typeface="Muli"/>
                <a:sym typeface="Muli"/>
              </a:defRPr>
            </a:lvl7pPr>
            <a:lvl8pPr>
              <a:spcBef>
                <a:spcPts val="0"/>
              </a:spcBef>
              <a:buFont typeface="Muli"/>
              <a:defRPr>
                <a:latin typeface="Muli"/>
                <a:ea typeface="Muli"/>
                <a:cs typeface="Muli"/>
                <a:sym typeface="Muli"/>
              </a:defRPr>
            </a:lvl8pPr>
            <a:lvl9pPr>
              <a:spcBef>
                <a:spcPts val="0"/>
              </a:spcBef>
              <a:buFont typeface="Muli"/>
              <a:defRPr>
                <a:latin typeface="Muli"/>
                <a:ea typeface="Muli"/>
                <a:cs typeface="Muli"/>
                <a:sym typeface="Muli"/>
              </a:defRPr>
            </a:lvl9pPr>
          </a:lstStyle>
          <a:p>
            <a:endParaRPr/>
          </a:p>
        </p:txBody>
      </p:sp>
      <p:grpSp>
        <p:nvGrpSpPr>
          <p:cNvPr id="516" name="Shape 516"/>
          <p:cNvGrpSpPr/>
          <p:nvPr/>
        </p:nvGrpSpPr>
        <p:grpSpPr>
          <a:xfrm rot="10800000" flipH="1">
            <a:off x="411206" y="245768"/>
            <a:ext cx="1322798" cy="1145959"/>
            <a:chOff x="4088875" y="1431100"/>
            <a:chExt cx="3293000" cy="2852775"/>
          </a:xfrm>
        </p:grpSpPr>
        <p:sp>
          <p:nvSpPr>
            <p:cNvPr id="517" name="Shape 517"/>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18" name="Shape 518"/>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519" name="Shape 519"/>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520" name="Shape 520"/>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521" name="Shape 521"/>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522" name="Shape 522"/>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523" name="Shape 523"/>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24" name="Shape 524"/>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25" name="Shape 525"/>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26" name="Shape 526"/>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27" name="Shape 527"/>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28" name="Shape 528"/>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29" name="Shape 529"/>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30" name="Shape 530"/>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31" name="Shape 531"/>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32" name="Shape 532"/>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33" name="Shape 533"/>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34" name="Shape 534"/>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35" name="Shape 535"/>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36" name="Shape 536"/>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37" name="Shape 537"/>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538" name="Shape 538"/>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539" name="Shape 539"/>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540" name="Shape 540"/>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541" name="Shape 541"/>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542" name="Shape 542"/>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543" name="Shape 543"/>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544" name="Shape 544"/>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545" name="Shape 545"/>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546" name="Shape 546"/>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547" name="Shape 547"/>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548" name="Shape 548"/>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549" name="Shape 549"/>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550" name="Shape 550"/>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551" name="Shape 551"/>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552" name="Shape 552"/>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553" name="Shape 553"/>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554" name="Shape 554"/>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555" name="Shape 555"/>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556" name="Shape 556"/>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557" name="Shape 557"/>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558" name="Shape 558"/>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559" name="Shape 559"/>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560" name="Shape 560"/>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561" name="Shape 561"/>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562" name="Shape 562"/>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563" name="Shape 563"/>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grpSp>
        <p:nvGrpSpPr>
          <p:cNvPr id="564" name="Shape 564"/>
          <p:cNvGrpSpPr/>
          <p:nvPr/>
        </p:nvGrpSpPr>
        <p:grpSpPr>
          <a:xfrm rot="10800000" flipH="1">
            <a:off x="7663686" y="3682711"/>
            <a:ext cx="1034724" cy="895486"/>
            <a:chOff x="238125" y="1431100"/>
            <a:chExt cx="3296350" cy="2852775"/>
          </a:xfrm>
        </p:grpSpPr>
        <p:sp>
          <p:nvSpPr>
            <p:cNvPr id="565" name="Shape 565"/>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66" name="Shape 566"/>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567" name="Shape 567"/>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568" name="Shape 568"/>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569" name="Shape 569"/>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570" name="Shape 570"/>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571" name="Shape 571"/>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72" name="Shape 572"/>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73" name="Shape 573"/>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74" name="Shape 574"/>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75" name="Shape 575"/>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76" name="Shape 576"/>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77" name="Shape 577"/>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78" name="Shape 578"/>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79" name="Shape 579"/>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80" name="Shape 580"/>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81" name="Shape 581"/>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82" name="Shape 582"/>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83" name="Shape 583"/>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84" name="Shape 584"/>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85" name="Shape 585"/>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86" name="Shape 586"/>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87" name="Shape 587"/>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88" name="Shape 588"/>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89" name="Shape 589"/>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90" name="Shape 590"/>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91" name="Shape 591"/>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92" name="Shape 592"/>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93" name="Shape 593"/>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94" name="Shape 594"/>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95" name="Shape 595"/>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96" name="Shape 596"/>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97" name="Shape 597"/>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98" name="Shape 598"/>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99" name="Shape 599"/>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600" name="Shape 600"/>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601" name="Shape 601"/>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602" name="Shape 602"/>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603" name="Shape 603"/>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604" name="Shape 604"/>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605" name="Shape 605"/>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06" name="Shape 606"/>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07" name="Shape 607"/>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608" name="Shape 608"/>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609" name="Shape 609"/>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610" name="Shape 610"/>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611" name="Shape 611"/>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612" name="Shape 612"/>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613" name="Shape 613"/>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614" name="Shape 614"/>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615" name="Shape 615"/>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616" name="Shape 616"/>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617" name="Shape 617"/>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618" name="Shape 618"/>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619" name="Shape 619"/>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620" name="Shape 620"/>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621" name="Shape 621"/>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622" name="Shape 622"/>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623" name="Shape 623"/>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624" name="Shape 624"/>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625" name="Shape 625"/>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626" name="Shape 626"/>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627" name="Shape 627"/>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628" name="Shape 628"/>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629" name="Shape 629"/>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630" name="Shape 630"/>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631" name="Shape 631"/>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632" name="Shape 632"/>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633" name="Shape 633"/>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634" name="Shape 634"/>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635" name="Shape 635"/>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636" name="Shape 636"/>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637" name="Shape 637"/>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638" name="Shape 638"/>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639" name="Shape 639"/>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640" name="Shape 640"/>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641" name="Shape 641"/>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642" name="Shape 642"/>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643" name="Shape 643"/>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644" name="Shape 644"/>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645" name="Shape 645"/>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646" name="Shape 646"/>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647" name="Shape 647"/>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8" name="Shape 648"/>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649" name="Shape 649"/>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650" name="Shape 650"/>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sp>
        <p:nvSpPr>
          <p:cNvPr id="651" name="Shape 651"/>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2" name="Shape 652"/>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653" name="Shape 653"/>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654" name="Shape 654"/>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55" name="Shape 655"/>
          <p:cNvGrpSpPr/>
          <p:nvPr/>
        </p:nvGrpSpPr>
        <p:grpSpPr>
          <a:xfrm>
            <a:off x="1729783" y="61067"/>
            <a:ext cx="351203" cy="324660"/>
            <a:chOff x="5975075" y="2327500"/>
            <a:chExt cx="420100" cy="388350"/>
          </a:xfrm>
        </p:grpSpPr>
        <p:sp>
          <p:nvSpPr>
            <p:cNvPr id="656" name="Shape 656"/>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57" name="Shape 657"/>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58" name="Shape 658"/>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59" name="Shape 659"/>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660" name="Shape 660"/>
          <p:cNvGrpSpPr/>
          <p:nvPr/>
        </p:nvGrpSpPr>
        <p:grpSpPr>
          <a:xfrm>
            <a:off x="7354067" y="3426714"/>
            <a:ext cx="455624" cy="437053"/>
            <a:chOff x="5241175" y="4959100"/>
            <a:chExt cx="539775" cy="517775"/>
          </a:xfrm>
        </p:grpSpPr>
        <p:sp>
          <p:nvSpPr>
            <p:cNvPr id="661" name="Shape 661"/>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2" name="Shape 662"/>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3" name="Shape 663"/>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4" name="Shape 664"/>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5" name="Shape 665"/>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6" name="Shape 666"/>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67" name="Shape 667"/>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grpSp>
        <p:nvGrpSpPr>
          <p:cNvPr id="668" name="Shape 668"/>
          <p:cNvGrpSpPr/>
          <p:nvPr/>
        </p:nvGrpSpPr>
        <p:grpSpPr>
          <a:xfrm>
            <a:off x="904276" y="515192"/>
            <a:ext cx="382958" cy="607110"/>
            <a:chOff x="6718575" y="2318625"/>
            <a:chExt cx="256950" cy="407375"/>
          </a:xfrm>
        </p:grpSpPr>
        <p:sp>
          <p:nvSpPr>
            <p:cNvPr id="669" name="Shape 66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0" name="Shape 67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1" name="Shape 67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2" name="Shape 67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3" name="Shape 67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4" name="Shape 67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5" name="Shape 67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6" name="Shape 67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677" name="Shape 677"/>
          <p:cNvGrpSpPr/>
          <p:nvPr/>
        </p:nvGrpSpPr>
        <p:grpSpPr>
          <a:xfrm>
            <a:off x="335759" y="1840530"/>
            <a:ext cx="342881" cy="350068"/>
            <a:chOff x="3951850" y="2985350"/>
            <a:chExt cx="407950" cy="416500"/>
          </a:xfrm>
        </p:grpSpPr>
        <p:sp>
          <p:nvSpPr>
            <p:cNvPr id="678" name="Shape 67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9" name="Shape 67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0" name="Shape 68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1" name="Shape 68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1732700" y="1735600"/>
            <a:ext cx="4944300" cy="6453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4" name="Shape 854"/>
          <p:cNvSpPr txBox="1">
            <a:spLocks noGrp="1"/>
          </p:cNvSpPr>
          <p:nvPr>
            <p:ph type="body" idx="1"/>
          </p:nvPr>
        </p:nvSpPr>
        <p:spPr>
          <a:xfrm>
            <a:off x="1732700"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5" name="Shape 855"/>
          <p:cNvSpPr txBox="1">
            <a:spLocks noGrp="1"/>
          </p:cNvSpPr>
          <p:nvPr>
            <p:ph type="body" idx="2"/>
          </p:nvPr>
        </p:nvSpPr>
        <p:spPr>
          <a:xfrm>
            <a:off x="4020972"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6" name="Shape 856"/>
          <p:cNvSpPr txBox="1">
            <a:spLocks noGrp="1"/>
          </p:cNvSpPr>
          <p:nvPr>
            <p:ph type="body" idx="3"/>
          </p:nvPr>
        </p:nvSpPr>
        <p:spPr>
          <a:xfrm>
            <a:off x="6309244"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857" name="Shape 857"/>
          <p:cNvGrpSpPr/>
          <p:nvPr/>
        </p:nvGrpSpPr>
        <p:grpSpPr>
          <a:xfrm rot="10800000" flipH="1">
            <a:off x="411206" y="245768"/>
            <a:ext cx="1322798" cy="1145959"/>
            <a:chOff x="4088875" y="1431100"/>
            <a:chExt cx="3293000" cy="2852775"/>
          </a:xfrm>
        </p:grpSpPr>
        <p:sp>
          <p:nvSpPr>
            <p:cNvPr id="858" name="Shape 85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859" name="Shape 85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860" name="Shape 86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861" name="Shape 86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862" name="Shape 86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863" name="Shape 86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864" name="Shape 86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65" name="Shape 86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866" name="Shape 86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867" name="Shape 86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868" name="Shape 86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869" name="Shape 86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870" name="Shape 87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871" name="Shape 87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872" name="Shape 87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873" name="Shape 87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874" name="Shape 87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875" name="Shape 87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876" name="Shape 87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877" name="Shape 87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878" name="Shape 87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879" name="Shape 87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80" name="Shape 88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81" name="Shape 88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82" name="Shape 88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83" name="Shape 88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84" name="Shape 88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85" name="Shape 88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86" name="Shape 88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87" name="Shape 88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8" name="Shape 88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89" name="Shape 88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890" name="Shape 89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891" name="Shape 89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892" name="Shape 89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893" name="Shape 89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894" name="Shape 89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895" name="Shape 89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896" name="Shape 89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897" name="Shape 89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898" name="Shape 89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899" name="Shape 89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900" name="Shape 90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901" name="Shape 90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902" name="Shape 90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903" name="Shape 90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904" name="Shape 90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905" name="Shape 905"/>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6" name="Shape 906"/>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907" name="Shape 907"/>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908" name="Shape 908"/>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909" name="Shape 909"/>
          <p:cNvGrpSpPr/>
          <p:nvPr/>
        </p:nvGrpSpPr>
        <p:grpSpPr>
          <a:xfrm>
            <a:off x="1729783" y="61067"/>
            <a:ext cx="351203" cy="324660"/>
            <a:chOff x="5975075" y="2327500"/>
            <a:chExt cx="420100" cy="388350"/>
          </a:xfrm>
        </p:grpSpPr>
        <p:sp>
          <p:nvSpPr>
            <p:cNvPr id="910" name="Shape 91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911" name="Shape 91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912" name="Shape 912"/>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913" name="Shape 913"/>
          <p:cNvGrpSpPr/>
          <p:nvPr/>
        </p:nvGrpSpPr>
        <p:grpSpPr>
          <a:xfrm>
            <a:off x="904276" y="515192"/>
            <a:ext cx="382958" cy="607110"/>
            <a:chOff x="6718575" y="2318625"/>
            <a:chExt cx="256950" cy="407375"/>
          </a:xfrm>
        </p:grpSpPr>
        <p:sp>
          <p:nvSpPr>
            <p:cNvPr id="914" name="Shape 91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5" name="Shape 91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6" name="Shape 91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7" name="Shape 91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8" name="Shape 91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9" name="Shape 91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0" name="Shape 92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1" name="Shape 92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922" name="Shape 922"/>
          <p:cNvGrpSpPr/>
          <p:nvPr/>
        </p:nvGrpSpPr>
        <p:grpSpPr>
          <a:xfrm>
            <a:off x="335759" y="1840530"/>
            <a:ext cx="342881" cy="350068"/>
            <a:chOff x="3951850" y="2985350"/>
            <a:chExt cx="407950" cy="416500"/>
          </a:xfrm>
        </p:grpSpPr>
        <p:sp>
          <p:nvSpPr>
            <p:cNvPr id="923" name="Shape 92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4" name="Shape 92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5" name="Shape 92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6" name="Shape 92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3"/>
        <p:cNvGrpSpPr/>
        <p:nvPr/>
      </p:nvGrpSpPr>
      <p:grpSpPr>
        <a:xfrm>
          <a:off x="0" y="0"/>
          <a:ext cx="0" cy="0"/>
          <a:chOff x="0" y="0"/>
          <a:chExt cx="0" cy="0"/>
        </a:xfrm>
      </p:grpSpPr>
      <p:grpSp>
        <p:nvGrpSpPr>
          <p:cNvPr id="1264" name="Shape 1264"/>
          <p:cNvGrpSpPr/>
          <p:nvPr/>
        </p:nvGrpSpPr>
        <p:grpSpPr>
          <a:xfrm rot="10800000" flipH="1">
            <a:off x="316371" y="178887"/>
            <a:ext cx="1088336" cy="942842"/>
            <a:chOff x="4088875" y="1431100"/>
            <a:chExt cx="3293000" cy="2852775"/>
          </a:xfrm>
        </p:grpSpPr>
        <p:sp>
          <p:nvSpPr>
            <p:cNvPr id="1265" name="Shape 1265"/>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266" name="Shape 1266"/>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267" name="Shape 1267"/>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268" name="Shape 1268"/>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269" name="Shape 1269"/>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270" name="Shape 1270"/>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271" name="Shape 1271"/>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272" name="Shape 1272"/>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273" name="Shape 1273"/>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274" name="Shape 1274"/>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275" name="Shape 1275"/>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276" name="Shape 1276"/>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277" name="Shape 1277"/>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278" name="Shape 1278"/>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279" name="Shape 1279"/>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280" name="Shape 1280"/>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281" name="Shape 1281"/>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282" name="Shape 1282"/>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283" name="Shape 1283"/>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284" name="Shape 1284"/>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285" name="Shape 1285"/>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286" name="Shape 1286"/>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287" name="Shape 1287"/>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88" name="Shape 1288"/>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89" name="Shape 1289"/>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90" name="Shape 1290"/>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91" name="Shape 1291"/>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92" name="Shape 1292"/>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93" name="Shape 1293"/>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294" name="Shape 1294"/>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295" name="Shape 1295"/>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296" name="Shape 1296"/>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297" name="Shape 1297"/>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298" name="Shape 1298"/>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299" name="Shape 1299"/>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00" name="Shape 1300"/>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01" name="Shape 1301"/>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02" name="Shape 1302"/>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03" name="Shape 1303"/>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04" name="Shape 1304"/>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05" name="Shape 1305"/>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06" name="Shape 1306"/>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307" name="Shape 1307"/>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308" name="Shape 1308"/>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309" name="Shape 1309"/>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310" name="Shape 1310"/>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311" name="Shape 1311"/>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312" name="Shape 1312"/>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13" name="Shape 1313"/>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314" name="Shape 1314"/>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15" name="Shape 1315"/>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1316" name="Shape 1316"/>
          <p:cNvGrpSpPr/>
          <p:nvPr/>
        </p:nvGrpSpPr>
        <p:grpSpPr>
          <a:xfrm rot="10800000" flipH="1">
            <a:off x="8218342" y="4123089"/>
            <a:ext cx="685311" cy="593091"/>
            <a:chOff x="238125" y="1431100"/>
            <a:chExt cx="3296350" cy="2852775"/>
          </a:xfrm>
        </p:grpSpPr>
        <p:sp>
          <p:nvSpPr>
            <p:cNvPr id="1317" name="Shape 1317"/>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318" name="Shape 1318"/>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319" name="Shape 1319"/>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320" name="Shape 1320"/>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321" name="Shape 1321"/>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322" name="Shape 1322"/>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323" name="Shape 1323"/>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324" name="Shape 1324"/>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325" name="Shape 1325"/>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326" name="Shape 1326"/>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327" name="Shape 1327"/>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328" name="Shape 1328"/>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329" name="Shape 1329"/>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330" name="Shape 1330"/>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331" name="Shape 1331"/>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332" name="Shape 1332"/>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333" name="Shape 1333"/>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334" name="Shape 1334"/>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335" name="Shape 1335"/>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336" name="Shape 1336"/>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337" name="Shape 1337"/>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338" name="Shape 1338"/>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339" name="Shape 1339"/>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340" name="Shape 1340"/>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341" name="Shape 1341"/>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342" name="Shape 1342"/>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343" name="Shape 1343"/>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344" name="Shape 1344"/>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345" name="Shape 1345"/>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346" name="Shape 1346"/>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347" name="Shape 1347"/>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348" name="Shape 1348"/>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349" name="Shape 1349"/>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350" name="Shape 1350"/>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351" name="Shape 1351"/>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352" name="Shape 1352"/>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353" name="Shape 1353"/>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354" name="Shape 1354"/>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355" name="Shape 1355"/>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356" name="Shape 1356"/>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357" name="Shape 1357"/>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358" name="Shape 1358"/>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359" name="Shape 1359"/>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360" name="Shape 1360"/>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361" name="Shape 1361"/>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362" name="Shape 1362"/>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363" name="Shape 1363"/>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364" name="Shape 1364"/>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365" name="Shape 1365"/>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66" name="Shape 1366"/>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67" name="Shape 1367"/>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68" name="Shape 1368"/>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69" name="Shape 1369"/>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70" name="Shape 1370"/>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71" name="Shape 1371"/>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72" name="Shape 1372"/>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73" name="Shape 1373"/>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4" name="Shape 1374"/>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5" name="Shape 1375"/>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76" name="Shape 1376"/>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77" name="Shape 1377"/>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378" name="Shape 1378"/>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379" name="Shape 1379"/>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80" name="Shape 1380"/>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81" name="Shape 1381"/>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82" name="Shape 1382"/>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83" name="Shape 1383"/>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84" name="Shape 1384"/>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85" name="Shape 1385"/>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86" name="Shape 1386"/>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87" name="Shape 1387"/>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88" name="Shape 1388"/>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89" name="Shape 1389"/>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90" name="Shape 1390"/>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91" name="Shape 1391"/>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92" name="Shape 1392"/>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93" name="Shape 1393"/>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394" name="Shape 1394"/>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395" name="Shape 1395"/>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396" name="Shape 1396"/>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397" name="Shape 1397"/>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398" name="Shape 1398"/>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399" name="Shape 1399"/>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0" name="Shape 1400"/>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401" name="Shape 1401"/>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402" name="Shape 1402"/>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6" name="Shape 6"/>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a:spcBef>
                <a:spcPts val="600"/>
              </a:spcBef>
              <a:buClr>
                <a:srgbClr val="19BBD5"/>
              </a:buClr>
              <a:buFont typeface="Muli"/>
              <a:buChar char="◇"/>
              <a:defRPr>
                <a:solidFill>
                  <a:srgbClr val="C6DAEC"/>
                </a:solidFill>
                <a:latin typeface="Muli"/>
                <a:ea typeface="Muli"/>
                <a:cs typeface="Muli"/>
                <a:sym typeface="Muli"/>
              </a:defRPr>
            </a:lvl1pPr>
            <a:lvl2pPr>
              <a:spcBef>
                <a:spcPts val="480"/>
              </a:spcBef>
              <a:buClr>
                <a:srgbClr val="19BBD5"/>
              </a:buClr>
              <a:buFont typeface="Muli"/>
              <a:buChar char="￭"/>
              <a:defRPr>
                <a:solidFill>
                  <a:srgbClr val="C6DAEC"/>
                </a:solidFill>
                <a:latin typeface="Muli"/>
                <a:ea typeface="Muli"/>
                <a:cs typeface="Muli"/>
                <a:sym typeface="Muli"/>
              </a:defRPr>
            </a:lvl2pPr>
            <a:lvl3pPr>
              <a:spcBef>
                <a:spcPts val="480"/>
              </a:spcBef>
              <a:buClr>
                <a:srgbClr val="19BBD5"/>
              </a:buClr>
              <a:buFont typeface="Muli"/>
              <a:buChar char="￮"/>
              <a:defRPr>
                <a:solidFill>
                  <a:srgbClr val="C6DAEC"/>
                </a:solidFill>
                <a:latin typeface="Muli"/>
                <a:ea typeface="Muli"/>
                <a:cs typeface="Muli"/>
                <a:sym typeface="Muli"/>
              </a:defRPr>
            </a:lvl3pPr>
            <a:lvl4pPr>
              <a:spcBef>
                <a:spcPts val="360"/>
              </a:spcBef>
              <a:buClr>
                <a:srgbClr val="19BBD5"/>
              </a:buClr>
              <a:buFont typeface="Muli"/>
              <a:defRPr>
                <a:solidFill>
                  <a:srgbClr val="C6DAEC"/>
                </a:solidFill>
                <a:latin typeface="Muli"/>
                <a:ea typeface="Muli"/>
                <a:cs typeface="Muli"/>
                <a:sym typeface="Muli"/>
              </a:defRPr>
            </a:lvl4pPr>
            <a:lvl5pPr>
              <a:spcBef>
                <a:spcPts val="360"/>
              </a:spcBef>
              <a:buClr>
                <a:srgbClr val="19BBD5"/>
              </a:buClr>
              <a:buFont typeface="Muli"/>
              <a:defRPr>
                <a:solidFill>
                  <a:srgbClr val="C6DAEC"/>
                </a:solidFill>
                <a:latin typeface="Muli"/>
                <a:ea typeface="Muli"/>
                <a:cs typeface="Muli"/>
                <a:sym typeface="Muli"/>
              </a:defRPr>
            </a:lvl5pPr>
            <a:lvl6pPr>
              <a:spcBef>
                <a:spcPts val="360"/>
              </a:spcBef>
              <a:buClr>
                <a:srgbClr val="C6DAEC"/>
              </a:buClr>
              <a:buFont typeface="Muli"/>
              <a:defRPr>
                <a:solidFill>
                  <a:srgbClr val="C6DAEC"/>
                </a:solidFill>
                <a:latin typeface="Muli"/>
                <a:ea typeface="Muli"/>
                <a:cs typeface="Muli"/>
                <a:sym typeface="Muli"/>
              </a:defRPr>
            </a:lvl6pPr>
            <a:lvl7pPr>
              <a:spcBef>
                <a:spcPts val="360"/>
              </a:spcBef>
              <a:buClr>
                <a:srgbClr val="C6DAEC"/>
              </a:buClr>
              <a:buFont typeface="Muli"/>
              <a:defRPr>
                <a:solidFill>
                  <a:srgbClr val="C6DAEC"/>
                </a:solidFill>
                <a:latin typeface="Muli"/>
                <a:ea typeface="Muli"/>
                <a:cs typeface="Muli"/>
                <a:sym typeface="Muli"/>
              </a:defRPr>
            </a:lvl7pPr>
            <a:lvl8pPr>
              <a:spcBef>
                <a:spcPts val="360"/>
              </a:spcBef>
              <a:buClr>
                <a:srgbClr val="C6DAEC"/>
              </a:buClr>
              <a:buFont typeface="Muli"/>
              <a:defRPr>
                <a:solidFill>
                  <a:srgbClr val="C6DAEC"/>
                </a:solidFill>
                <a:latin typeface="Muli"/>
                <a:ea typeface="Muli"/>
                <a:cs typeface="Muli"/>
                <a:sym typeface="Muli"/>
              </a:defRPr>
            </a:lvl8pPr>
            <a:lvl9pPr>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6"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opov91/ASP.NET-Web-Voting-Project"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Shape 1404"/>
          <p:cNvSpPr txBox="1">
            <a:spLocks noGrp="1"/>
          </p:cNvSpPr>
          <p:nvPr>
            <p:ph type="ctrTitle"/>
          </p:nvPr>
        </p:nvSpPr>
        <p:spPr>
          <a:xfrm>
            <a:off x="1113183" y="2297927"/>
            <a:ext cx="6941488" cy="882596"/>
          </a:xfrm>
          <a:prstGeom prst="rect">
            <a:avLst/>
          </a:prstGeom>
        </p:spPr>
        <p:txBody>
          <a:bodyPr lIns="91425" tIns="91425" rIns="91425" bIns="91425" anchor="ctr" anchorCtr="0">
            <a:noAutofit/>
          </a:bodyPr>
          <a:lstStyle/>
          <a:p>
            <a:r>
              <a:rPr lang="bg-BG" sz="2400" b="1" dirty="0"/>
              <a:t>ИЗГРАЖДАНЕ НА </a:t>
            </a:r>
            <a:r>
              <a:rPr lang="en-US" sz="2400" b="1" dirty="0"/>
              <a:t>WEB </a:t>
            </a:r>
            <a:r>
              <a:rPr lang="bg-BG" sz="2400" b="1" dirty="0"/>
              <a:t>ПРИЛОЖЕНИЕ ЗА ЕЛЕКТРОННО ГЛАСУВАНЕ </a:t>
            </a:r>
            <a:r>
              <a:rPr lang="bg-BG" sz="2400" b="1" dirty="0" smtClean="0"/>
              <a:t>ЧРЕЗ .</a:t>
            </a:r>
            <a:r>
              <a:rPr lang="en-US" sz="2400" b="1" dirty="0" smtClean="0"/>
              <a:t>NET</a:t>
            </a:r>
            <a:r>
              <a:rPr lang="bg-BG" sz="2400" b="1" dirty="0" smtClean="0"/>
              <a:t/>
            </a:r>
            <a:br>
              <a:rPr lang="bg-BG" sz="2400" b="1" dirty="0" smtClean="0"/>
            </a:br>
            <a:r>
              <a:rPr lang="en-US" sz="2400" b="1" dirty="0"/>
              <a:t/>
            </a:r>
            <a:br>
              <a:rPr lang="en-US" sz="2400" b="1" dirty="0"/>
            </a:br>
            <a:r>
              <a:rPr lang="bg-BG" sz="2400" b="1" dirty="0"/>
              <a:t>Иван </a:t>
            </a:r>
            <a:r>
              <a:rPr lang="bg-BG" sz="2400" b="1" dirty="0" smtClean="0"/>
              <a:t>Шопов  № </a:t>
            </a:r>
            <a:r>
              <a:rPr lang="bg-BG" sz="2400" b="1" dirty="0"/>
              <a:t>0163-имд</a:t>
            </a:r>
            <a:endParaRPr lang="en-US" sz="2400" b="1"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Използвани технологии, платформи и методологии</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endParaRPr lang="bg-BG" sz="1800" dirty="0" smtClean="0">
              <a:solidFill>
                <a:srgbClr val="00E1C6"/>
              </a:solidFill>
              <a:latin typeface="Muli"/>
              <a:ea typeface="Muli"/>
              <a:cs typeface="Muli"/>
              <a:sym typeface="Muli"/>
            </a:endParaRPr>
          </a:p>
          <a:p>
            <a:pPr algn="ctr"/>
            <a:r>
              <a:rPr lang="en-US" sz="1800" dirty="0" smtClean="0">
                <a:solidFill>
                  <a:srgbClr val="00E1C6"/>
                </a:solidFill>
                <a:latin typeface="Muli"/>
                <a:ea typeface="Muli"/>
                <a:cs typeface="Muli"/>
                <a:sym typeface="Muli"/>
              </a:rPr>
              <a:t>ASP.NET </a:t>
            </a:r>
            <a:r>
              <a:rPr lang="en-US" sz="1800" dirty="0">
                <a:solidFill>
                  <a:srgbClr val="00E1C6"/>
                </a:solidFill>
                <a:latin typeface="Muli"/>
                <a:ea typeface="Muli"/>
                <a:cs typeface="Muli"/>
                <a:sym typeface="Muli"/>
              </a:rPr>
              <a:t>Web Forms </a:t>
            </a:r>
            <a:r>
              <a:rPr lang="bg-BG" sz="1800" dirty="0" smtClean="0">
                <a:solidFill>
                  <a:srgbClr val="00E1C6"/>
                </a:solidFill>
                <a:latin typeface="Muli"/>
                <a:ea typeface="Muli"/>
                <a:cs typeface="Muli"/>
                <a:sym typeface="Muli"/>
              </a:rPr>
              <a:t>всъщност </a:t>
            </a:r>
            <a:r>
              <a:rPr lang="ru-RU" sz="1800" dirty="0" smtClean="0">
                <a:solidFill>
                  <a:srgbClr val="00E1C6"/>
                </a:solidFill>
                <a:latin typeface="Muli"/>
                <a:ea typeface="Muli"/>
                <a:cs typeface="Muli"/>
                <a:sym typeface="Muli"/>
              </a:rPr>
              <a:t>са</a:t>
            </a:r>
            <a:r>
              <a:rPr lang="ru-RU" sz="1800" dirty="0">
                <a:solidFill>
                  <a:srgbClr val="00E1C6"/>
                </a:solidFill>
                <a:latin typeface="Muli"/>
                <a:ea typeface="Muli"/>
                <a:cs typeface="Muli"/>
                <a:sym typeface="Muli"/>
              </a:rPr>
              <a:t>: </a:t>
            </a:r>
          </a:p>
          <a:p>
            <a:pPr algn="ctr"/>
            <a:endParaRPr lang="ru-RU" sz="1800" dirty="0">
              <a:solidFill>
                <a:srgbClr val="00E1C6"/>
              </a:solidFill>
              <a:latin typeface="Muli"/>
              <a:ea typeface="Muli"/>
              <a:cs typeface="Muli"/>
              <a:sym typeface="Muli"/>
            </a:endParaRPr>
          </a:p>
          <a:p>
            <a:r>
              <a:rPr lang="ru-RU" sz="1800" dirty="0" smtClean="0">
                <a:solidFill>
                  <a:srgbClr val="00E1C6"/>
                </a:solidFill>
                <a:latin typeface="Muli"/>
                <a:ea typeface="Muli"/>
                <a:cs typeface="Muli"/>
                <a:sym typeface="Muli"/>
              </a:rPr>
              <a:t> -     Базирани </a:t>
            </a:r>
            <a:r>
              <a:rPr lang="ru-RU" sz="1800" dirty="0">
                <a:solidFill>
                  <a:srgbClr val="00E1C6"/>
                </a:solidFill>
                <a:latin typeface="Muli"/>
                <a:ea typeface="Muli"/>
                <a:cs typeface="Muli"/>
                <a:sym typeface="Muli"/>
              </a:rPr>
              <a:t>на </a:t>
            </a:r>
            <a:r>
              <a:rPr lang="en-US" sz="1800" dirty="0">
                <a:solidFill>
                  <a:srgbClr val="00E1C6"/>
                </a:solidFill>
                <a:latin typeface="Muli"/>
                <a:ea typeface="Muli"/>
                <a:cs typeface="Muli"/>
                <a:sym typeface="Muli"/>
              </a:rPr>
              <a:t>ASP.NET </a:t>
            </a:r>
            <a:r>
              <a:rPr lang="ru-RU" sz="1800" dirty="0" smtClean="0">
                <a:solidFill>
                  <a:srgbClr val="00E1C6"/>
                </a:solidFill>
                <a:latin typeface="Muli"/>
                <a:ea typeface="Muli"/>
                <a:cs typeface="Muli"/>
                <a:sym typeface="Muli"/>
              </a:rPr>
              <a:t>технологията, </a:t>
            </a:r>
            <a:r>
              <a:rPr lang="ru-RU" sz="1800" dirty="0">
                <a:solidFill>
                  <a:srgbClr val="00E1C6"/>
                </a:solidFill>
                <a:latin typeface="Muli"/>
                <a:ea typeface="Muli"/>
                <a:cs typeface="Muli"/>
                <a:sym typeface="Muli"/>
              </a:rPr>
              <a:t>в която кода, който работи </a:t>
            </a:r>
            <a:r>
              <a:rPr lang="ru-RU" sz="1800" dirty="0" smtClean="0">
                <a:solidFill>
                  <a:srgbClr val="00E1C6"/>
                </a:solidFill>
                <a:latin typeface="Muli"/>
                <a:ea typeface="Muli"/>
                <a:cs typeface="Muli"/>
                <a:sym typeface="Muli"/>
              </a:rPr>
              <a:t>   </a:t>
            </a:r>
          </a:p>
          <a:p>
            <a:r>
              <a:rPr lang="ru-RU" sz="1800" dirty="0" smtClean="0">
                <a:solidFill>
                  <a:srgbClr val="00E1C6"/>
                </a:solidFill>
                <a:latin typeface="Muli"/>
                <a:ea typeface="Muli"/>
                <a:cs typeface="Muli"/>
                <a:sym typeface="Muli"/>
              </a:rPr>
              <a:t>на </a:t>
            </a:r>
            <a:r>
              <a:rPr lang="ru-RU" sz="1800" dirty="0">
                <a:solidFill>
                  <a:srgbClr val="00E1C6"/>
                </a:solidFill>
                <a:latin typeface="Muli"/>
                <a:ea typeface="Muli"/>
                <a:cs typeface="Muli"/>
                <a:sym typeface="Muli"/>
              </a:rPr>
              <a:t>сървъра динамично генерира това, </a:t>
            </a:r>
            <a:r>
              <a:rPr lang="ru-RU" sz="1800" dirty="0" smtClean="0">
                <a:solidFill>
                  <a:srgbClr val="00E1C6"/>
                </a:solidFill>
                <a:latin typeface="Muli"/>
                <a:ea typeface="Muli"/>
                <a:cs typeface="Muli"/>
                <a:sym typeface="Muli"/>
              </a:rPr>
              <a:t>което </a:t>
            </a:r>
            <a:r>
              <a:rPr lang="ru-RU" sz="1800" dirty="0">
                <a:solidFill>
                  <a:srgbClr val="00E1C6"/>
                </a:solidFill>
                <a:latin typeface="Muli"/>
                <a:ea typeface="Muli"/>
                <a:cs typeface="Muli"/>
                <a:sym typeface="Muli"/>
              </a:rPr>
              <a:t>се визуализира на браузъра</a:t>
            </a:r>
            <a:r>
              <a:rPr lang="ru-RU" sz="1800" dirty="0" smtClean="0">
                <a:solidFill>
                  <a:srgbClr val="00E1C6"/>
                </a:solidFill>
                <a:latin typeface="Muli"/>
                <a:ea typeface="Muli"/>
                <a:cs typeface="Muli"/>
                <a:sym typeface="Muli"/>
              </a:rPr>
              <a:t>;</a:t>
            </a:r>
          </a:p>
          <a:p>
            <a:endParaRPr lang="ru-RU" sz="1800" dirty="0" smtClean="0">
              <a:solidFill>
                <a:srgbClr val="00E1C6"/>
              </a:solidFill>
              <a:latin typeface="Muli"/>
              <a:ea typeface="Muli"/>
              <a:cs typeface="Muli"/>
              <a:sym typeface="Muli"/>
            </a:endParaRPr>
          </a:p>
          <a:p>
            <a:r>
              <a:rPr lang="ru-RU" sz="1800" dirty="0" smtClean="0">
                <a:solidFill>
                  <a:srgbClr val="00E1C6"/>
                </a:solidFill>
                <a:latin typeface="Muli"/>
                <a:ea typeface="Muli"/>
                <a:cs typeface="Muli"/>
                <a:sym typeface="Muli"/>
              </a:rPr>
              <a:t> -     Съвместими с всеки браузър;</a:t>
            </a:r>
          </a:p>
          <a:p>
            <a:endParaRPr lang="ru-RU" sz="1800" dirty="0">
              <a:solidFill>
                <a:srgbClr val="00E1C6"/>
              </a:solidFill>
              <a:latin typeface="Muli"/>
              <a:ea typeface="Muli"/>
              <a:cs typeface="Muli"/>
              <a:sym typeface="Muli"/>
            </a:endParaRPr>
          </a:p>
          <a:p>
            <a:r>
              <a:rPr lang="ru-RU" sz="1800" dirty="0" smtClean="0">
                <a:solidFill>
                  <a:srgbClr val="00E1C6"/>
                </a:solidFill>
                <a:latin typeface="Muli"/>
                <a:ea typeface="Muli"/>
                <a:cs typeface="Muli"/>
                <a:sym typeface="Muli"/>
              </a:rPr>
              <a:t> -     Съвместими </a:t>
            </a:r>
            <a:r>
              <a:rPr lang="ru-RU" sz="1800" dirty="0">
                <a:solidFill>
                  <a:srgbClr val="00E1C6"/>
                </a:solidFill>
                <a:latin typeface="Muli"/>
                <a:ea typeface="Muli"/>
                <a:cs typeface="Muli"/>
                <a:sym typeface="Muli"/>
              </a:rPr>
              <a:t>с всеки програмен език поддържан от .</a:t>
            </a:r>
            <a:r>
              <a:rPr lang="en-US" sz="1800" dirty="0">
                <a:solidFill>
                  <a:srgbClr val="00E1C6"/>
                </a:solidFill>
                <a:latin typeface="Muli"/>
                <a:ea typeface="Muli"/>
                <a:cs typeface="Muli"/>
                <a:sym typeface="Muli"/>
              </a:rPr>
              <a:t>NET CLR (common language runtime), </a:t>
            </a:r>
            <a:r>
              <a:rPr lang="ru-RU" sz="1800" dirty="0">
                <a:solidFill>
                  <a:srgbClr val="00E1C6"/>
                </a:solidFill>
                <a:latin typeface="Muli"/>
                <a:ea typeface="Muli"/>
                <a:cs typeface="Muli"/>
                <a:sym typeface="Muli"/>
              </a:rPr>
              <a:t>като </a:t>
            </a:r>
            <a:r>
              <a:rPr lang="en-US" sz="1800" dirty="0">
                <a:solidFill>
                  <a:srgbClr val="00E1C6"/>
                </a:solidFill>
                <a:latin typeface="Muli"/>
                <a:ea typeface="Muli"/>
                <a:cs typeface="Muli"/>
                <a:sym typeface="Muli"/>
              </a:rPr>
              <a:t>Visual Basic </a:t>
            </a:r>
            <a:r>
              <a:rPr lang="ru-RU" sz="1800" dirty="0">
                <a:solidFill>
                  <a:srgbClr val="00E1C6"/>
                </a:solidFill>
                <a:latin typeface="Muli"/>
                <a:ea typeface="Muli"/>
                <a:cs typeface="Muli"/>
                <a:sym typeface="Muli"/>
              </a:rPr>
              <a:t>и </a:t>
            </a:r>
            <a:r>
              <a:rPr lang="en-US" sz="1800" dirty="0">
                <a:solidFill>
                  <a:srgbClr val="00E1C6"/>
                </a:solidFill>
                <a:latin typeface="Muli"/>
                <a:ea typeface="Muli"/>
                <a:cs typeface="Muli"/>
                <a:sym typeface="Muli"/>
              </a:rPr>
              <a:t>C#;</a:t>
            </a:r>
          </a:p>
          <a:p>
            <a:pPr algn="ctr"/>
            <a:endParaRPr lang="en" sz="1800" dirty="0">
              <a:solidFill>
                <a:srgbClr val="00E1C6"/>
              </a:solidFill>
              <a:latin typeface="Muli"/>
              <a:ea typeface="Muli"/>
              <a:cs typeface="Muli"/>
              <a:sym typeface="Muli"/>
            </a:endParaRPr>
          </a:p>
        </p:txBody>
      </p:sp>
      <p:grpSp>
        <p:nvGrpSpPr>
          <p:cNvPr id="57" name="Shape 1639"/>
          <p:cNvGrpSpPr/>
          <p:nvPr/>
        </p:nvGrpSpPr>
        <p:grpSpPr>
          <a:xfrm flipH="1">
            <a:off x="1430632" y="1125397"/>
            <a:ext cx="644658" cy="547357"/>
            <a:chOff x="4088875" y="1431100"/>
            <a:chExt cx="3293000" cy="2852775"/>
          </a:xfrm>
        </p:grpSpPr>
        <p:sp>
          <p:nvSpPr>
            <p:cNvPr id="58" name="Shape 164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9" name="Shape 164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60" name="Shape 164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61" name="Shape 164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62" name="Shape 164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63" name="Shape 164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64" name="Shape 164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65" name="Shape 164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66" name="Shape 164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67" name="Shape 164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68" name="Shape 165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69" name="Shape 165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0" name="Shape 165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1" name="Shape 165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2" name="Shape 165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3" name="Shape 165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4" name="Shape 165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5" name="Shape 165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6" name="Shape 165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7" name="Shape 165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8" name="Shape 166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 name="Shape 166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0" name="Shape 166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1" name="Shape 166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2" name="Shape 166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3" name="Shape 166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4" name="Shape 166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5" name="Shape 166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6" name="Shape 166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7" name="Shape 166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 name="Shape 167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9" name="Shape 167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90" name="Shape 167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91" name="Shape 167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92" name="Shape 167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93" name="Shape 167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94" name="Shape 167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95" name="Shape 167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96" name="Shape 167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97" name="Shape 167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98" name="Shape 168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99" name="Shape 168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00" name="Shape 168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01" name="Shape 168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02" name="Shape 168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03" name="Shape 168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04" name="Shape 168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52" y="1286641"/>
            <a:ext cx="463550" cy="207599"/>
          </a:xfrm>
          <a:prstGeom prst="rect">
            <a:avLst/>
          </a:prstGeom>
        </p:spPr>
      </p:pic>
    </p:spTree>
    <p:extLst>
      <p:ext uri="{BB962C8B-B14F-4D97-AF65-F5344CB8AC3E}">
        <p14:creationId xmlns:p14="http://schemas.microsoft.com/office/powerpoint/2010/main" val="42661309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Използвани технологии, платформи и методологии</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endParaRPr lang="bg-BG" sz="1800" dirty="0" smtClean="0">
              <a:solidFill>
                <a:srgbClr val="00E1C6"/>
              </a:solidFill>
              <a:latin typeface="Muli"/>
              <a:ea typeface="Muli"/>
              <a:cs typeface="Muli"/>
              <a:sym typeface="Muli"/>
            </a:endParaRPr>
          </a:p>
          <a:p>
            <a:r>
              <a:rPr lang="ru-RU" sz="1800" dirty="0" smtClean="0">
                <a:solidFill>
                  <a:srgbClr val="00E1C6"/>
                </a:solidFill>
                <a:latin typeface="Muli"/>
                <a:ea typeface="Muli"/>
                <a:cs typeface="Muli"/>
                <a:sym typeface="Muli"/>
              </a:rPr>
              <a:t> -     Изградени </a:t>
            </a:r>
            <a:r>
              <a:rPr lang="ru-RU" sz="1800" dirty="0">
                <a:solidFill>
                  <a:srgbClr val="00E1C6"/>
                </a:solidFill>
                <a:latin typeface="Muli"/>
                <a:ea typeface="Muli"/>
                <a:cs typeface="Muli"/>
                <a:sym typeface="Muli"/>
              </a:rPr>
              <a:t>са на .NET фреймуърк, което дава всичката функционалност и преимущества на тази среда за разработка, като </a:t>
            </a:r>
            <a:r>
              <a:rPr lang="ru-RU" sz="1800" dirty="0" smtClean="0">
                <a:solidFill>
                  <a:srgbClr val="00E1C6"/>
                </a:solidFill>
                <a:latin typeface="Muli"/>
                <a:ea typeface="Muli"/>
                <a:cs typeface="Muli"/>
                <a:sym typeface="Muli"/>
              </a:rPr>
              <a:t>типизиране </a:t>
            </a:r>
            <a:r>
              <a:rPr lang="ru-RU" sz="1800" dirty="0">
                <a:solidFill>
                  <a:srgbClr val="00E1C6"/>
                </a:solidFill>
                <a:latin typeface="Muli"/>
                <a:ea typeface="Muli"/>
                <a:cs typeface="Muli"/>
                <a:sym typeface="Muli"/>
              </a:rPr>
              <a:t>и </a:t>
            </a:r>
            <a:r>
              <a:rPr lang="ru-RU" sz="1800" dirty="0" smtClean="0">
                <a:solidFill>
                  <a:srgbClr val="00E1C6"/>
                </a:solidFill>
                <a:latin typeface="Muli"/>
                <a:ea typeface="Muli"/>
                <a:cs typeface="Muli"/>
                <a:sym typeface="Muli"/>
              </a:rPr>
              <a:t>наследяване;</a:t>
            </a:r>
          </a:p>
          <a:p>
            <a:endParaRPr lang="ru-RU" sz="1800" dirty="0" smtClean="0">
              <a:solidFill>
                <a:srgbClr val="00E1C6"/>
              </a:solidFill>
              <a:latin typeface="Muli"/>
              <a:ea typeface="Muli"/>
              <a:cs typeface="Muli"/>
              <a:sym typeface="Muli"/>
            </a:endParaRPr>
          </a:p>
          <a:p>
            <a:r>
              <a:rPr lang="ru-RU" sz="1800" dirty="0" smtClean="0">
                <a:solidFill>
                  <a:srgbClr val="00E1C6"/>
                </a:solidFill>
                <a:latin typeface="Muli"/>
                <a:ea typeface="Muli"/>
                <a:cs typeface="Muli"/>
                <a:sym typeface="Muli"/>
              </a:rPr>
              <a:t> </a:t>
            </a:r>
            <a:endParaRPr lang="en" sz="1800" dirty="0">
              <a:solidFill>
                <a:srgbClr val="00E1C6"/>
              </a:solidFill>
              <a:latin typeface="Muli"/>
              <a:ea typeface="Muli"/>
              <a:cs typeface="Muli"/>
              <a:sym typeface="Muli"/>
            </a:endParaRPr>
          </a:p>
        </p:txBody>
      </p:sp>
      <p:grpSp>
        <p:nvGrpSpPr>
          <p:cNvPr id="57" name="Shape 1639"/>
          <p:cNvGrpSpPr/>
          <p:nvPr/>
        </p:nvGrpSpPr>
        <p:grpSpPr>
          <a:xfrm flipH="1">
            <a:off x="1430632" y="1125397"/>
            <a:ext cx="644658" cy="547357"/>
            <a:chOff x="4088875" y="1431100"/>
            <a:chExt cx="3293000" cy="2852775"/>
          </a:xfrm>
        </p:grpSpPr>
        <p:sp>
          <p:nvSpPr>
            <p:cNvPr id="58" name="Shape 164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9" name="Shape 164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60" name="Shape 164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61" name="Shape 164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62" name="Shape 164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63" name="Shape 164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64" name="Shape 164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65" name="Shape 164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66" name="Shape 164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67" name="Shape 164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68" name="Shape 165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69" name="Shape 165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0" name="Shape 165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1" name="Shape 165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2" name="Shape 165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3" name="Shape 165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4" name="Shape 165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5" name="Shape 165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6" name="Shape 165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7" name="Shape 165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8" name="Shape 166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 name="Shape 166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0" name="Shape 166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1" name="Shape 166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2" name="Shape 166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3" name="Shape 166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4" name="Shape 166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5" name="Shape 166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6" name="Shape 166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7" name="Shape 166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 name="Shape 167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9" name="Shape 167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90" name="Shape 167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91" name="Shape 167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92" name="Shape 167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93" name="Shape 167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94" name="Shape 167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95" name="Shape 167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96" name="Shape 167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97" name="Shape 167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98" name="Shape 168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99" name="Shape 168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00" name="Shape 168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01" name="Shape 168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02" name="Shape 168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03" name="Shape 168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04" name="Shape 168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52" y="1286641"/>
            <a:ext cx="463550" cy="207599"/>
          </a:xfrm>
          <a:prstGeom prst="rect">
            <a:avLst/>
          </a:prstGeom>
        </p:spPr>
      </p:pic>
    </p:spTree>
    <p:extLst>
      <p:ext uri="{BB962C8B-B14F-4D97-AF65-F5344CB8AC3E}">
        <p14:creationId xmlns:p14="http://schemas.microsoft.com/office/powerpoint/2010/main" val="650662398"/>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Използвани технологии, платформи и методологии</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grpSp>
        <p:nvGrpSpPr>
          <p:cNvPr id="57" name="Shape 1639"/>
          <p:cNvGrpSpPr/>
          <p:nvPr/>
        </p:nvGrpSpPr>
        <p:grpSpPr>
          <a:xfrm flipH="1">
            <a:off x="1430632" y="1125397"/>
            <a:ext cx="644658" cy="547357"/>
            <a:chOff x="4088875" y="1431100"/>
            <a:chExt cx="3293000" cy="2852775"/>
          </a:xfrm>
        </p:grpSpPr>
        <p:sp>
          <p:nvSpPr>
            <p:cNvPr id="58" name="Shape 164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9" name="Shape 164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60" name="Shape 164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61" name="Shape 164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62" name="Shape 164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63" name="Shape 164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64" name="Shape 164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65" name="Shape 164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66" name="Shape 164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67" name="Shape 164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68" name="Shape 165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69" name="Shape 165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0" name="Shape 165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1" name="Shape 165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2" name="Shape 165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3" name="Shape 165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4" name="Shape 165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5" name="Shape 165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6" name="Shape 165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7" name="Shape 165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8" name="Shape 166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 name="Shape 166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0" name="Shape 166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1" name="Shape 166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2" name="Shape 166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3" name="Shape 166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4" name="Shape 166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5" name="Shape 166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6" name="Shape 166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7" name="Shape 166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 name="Shape 167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9" name="Shape 167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90" name="Shape 167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91" name="Shape 167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92" name="Shape 167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93" name="Shape 167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94" name="Shape 167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95" name="Shape 167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96" name="Shape 167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97" name="Shape 167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98" name="Shape 168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99" name="Shape 168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00" name="Shape 168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01" name="Shape 168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02" name="Shape 168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03" name="Shape 168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04" name="Shape 168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a:solidFill>
                  <a:srgbClr val="00E1C6"/>
                </a:solidFill>
                <a:latin typeface="Muli"/>
                <a:ea typeface="Muli"/>
                <a:cs typeface="Muli"/>
                <a:sym typeface="Muli"/>
              </a:rPr>
              <a:t>ASP.NET Web Forms ни </a:t>
            </a:r>
            <a:r>
              <a:rPr lang="ru-RU" sz="1800" dirty="0" smtClean="0">
                <a:solidFill>
                  <a:srgbClr val="00E1C6"/>
                </a:solidFill>
                <a:latin typeface="Muli"/>
                <a:ea typeface="Muli"/>
                <a:cs typeface="Muli"/>
                <a:sym typeface="Muli"/>
              </a:rPr>
              <a:t>дават основно:</a:t>
            </a:r>
            <a:endParaRPr lang="ru-RU" sz="1800" dirty="0">
              <a:solidFill>
                <a:srgbClr val="00E1C6"/>
              </a:solidFill>
              <a:latin typeface="Muli"/>
              <a:ea typeface="Muli"/>
              <a:cs typeface="Muli"/>
              <a:sym typeface="Muli"/>
            </a:endParaRPr>
          </a:p>
          <a:p>
            <a:endParaRPr lang="ru-RU" sz="1800" dirty="0">
              <a:solidFill>
                <a:srgbClr val="00E1C6"/>
              </a:solidFill>
              <a:latin typeface="Muli"/>
              <a:ea typeface="Muli"/>
              <a:cs typeface="Muli"/>
              <a:sym typeface="Muli"/>
            </a:endParaRPr>
          </a:p>
          <a:p>
            <a:r>
              <a:rPr lang="ru-RU" sz="1800" dirty="0">
                <a:solidFill>
                  <a:srgbClr val="00E1C6"/>
                </a:solidFill>
                <a:latin typeface="Muli"/>
                <a:ea typeface="Muli"/>
                <a:cs typeface="Muli"/>
                <a:sym typeface="Muli"/>
              </a:rPr>
              <a:t> </a:t>
            </a:r>
            <a:r>
              <a:rPr lang="ru-RU" sz="1800" dirty="0" smtClean="0">
                <a:solidFill>
                  <a:srgbClr val="00E1C6"/>
                </a:solidFill>
                <a:latin typeface="Muli"/>
                <a:ea typeface="Muli"/>
                <a:cs typeface="Muli"/>
                <a:sym typeface="Muli"/>
              </a:rPr>
              <a:t>-     Разделение </a:t>
            </a:r>
            <a:r>
              <a:rPr lang="ru-RU" sz="1800" dirty="0">
                <a:solidFill>
                  <a:srgbClr val="00E1C6"/>
                </a:solidFill>
                <a:latin typeface="Muli"/>
                <a:ea typeface="Muli"/>
                <a:cs typeface="Muli"/>
                <a:sym typeface="Muli"/>
              </a:rPr>
              <a:t>на </a:t>
            </a:r>
            <a:r>
              <a:rPr lang="ru-RU" sz="1800" dirty="0" smtClean="0">
                <a:solidFill>
                  <a:srgbClr val="00E1C6"/>
                </a:solidFill>
                <a:latin typeface="Muli"/>
                <a:ea typeface="Muli"/>
                <a:cs typeface="Muli"/>
                <a:sym typeface="Muli"/>
              </a:rPr>
              <a:t>HTML-а </a:t>
            </a:r>
            <a:r>
              <a:rPr lang="ru-RU" sz="1800" dirty="0">
                <a:solidFill>
                  <a:srgbClr val="00E1C6"/>
                </a:solidFill>
                <a:latin typeface="Muli"/>
                <a:ea typeface="Muli"/>
                <a:cs typeface="Muli"/>
                <a:sym typeface="Muli"/>
              </a:rPr>
              <a:t>и кода за </a:t>
            </a:r>
            <a:r>
              <a:rPr lang="ru-RU" sz="1800" dirty="0" smtClean="0">
                <a:solidFill>
                  <a:srgbClr val="00E1C6"/>
                </a:solidFill>
                <a:latin typeface="Muli"/>
                <a:ea typeface="Muli"/>
                <a:cs typeface="Muli"/>
                <a:sym typeface="Muli"/>
              </a:rPr>
              <a:t>потребителския </a:t>
            </a:r>
            <a:r>
              <a:rPr lang="ru-RU" sz="1800" dirty="0">
                <a:solidFill>
                  <a:srgbClr val="00E1C6"/>
                </a:solidFill>
                <a:latin typeface="Muli"/>
                <a:ea typeface="Muli"/>
                <a:cs typeface="Muli"/>
                <a:sym typeface="Muli"/>
              </a:rPr>
              <a:t>интерфейс от главната логика на приложението;</a:t>
            </a:r>
          </a:p>
          <a:p>
            <a:endParaRPr lang="ru-RU" sz="1800" dirty="0">
              <a:solidFill>
                <a:srgbClr val="00E1C6"/>
              </a:solidFill>
              <a:latin typeface="Muli"/>
              <a:ea typeface="Muli"/>
              <a:cs typeface="Muli"/>
              <a:sym typeface="Muli"/>
            </a:endParaRPr>
          </a:p>
          <a:p>
            <a:r>
              <a:rPr lang="ru-RU" sz="1800" dirty="0">
                <a:solidFill>
                  <a:srgbClr val="00E1C6"/>
                </a:solidFill>
                <a:latin typeface="Muli"/>
                <a:ea typeface="Muli"/>
                <a:cs typeface="Muli"/>
                <a:sym typeface="Muli"/>
              </a:rPr>
              <a:t> </a:t>
            </a:r>
            <a:r>
              <a:rPr lang="ru-RU" sz="1800" dirty="0" smtClean="0">
                <a:solidFill>
                  <a:srgbClr val="00E1C6"/>
                </a:solidFill>
                <a:latin typeface="Muli"/>
                <a:ea typeface="Muli"/>
                <a:cs typeface="Muli"/>
                <a:sym typeface="Muli"/>
              </a:rPr>
              <a:t>-     Богат </a:t>
            </a:r>
            <a:r>
              <a:rPr lang="ru-RU" sz="1800" dirty="0">
                <a:solidFill>
                  <a:srgbClr val="00E1C6"/>
                </a:solidFill>
                <a:latin typeface="Muli"/>
                <a:ea typeface="Muli"/>
                <a:cs typeface="Muli"/>
                <a:sym typeface="Muli"/>
              </a:rPr>
              <a:t>набор от сървърни контроли за най-често използваните задачи;</a:t>
            </a:r>
          </a:p>
          <a:p>
            <a:endParaRPr lang="ru-RU" sz="1800" dirty="0">
              <a:solidFill>
                <a:srgbClr val="00E1C6"/>
              </a:solidFill>
              <a:latin typeface="Muli"/>
              <a:ea typeface="Muli"/>
              <a:cs typeface="Muli"/>
              <a:sym typeface="Muli"/>
            </a:endParaRPr>
          </a:p>
          <a:p>
            <a:r>
              <a:rPr lang="ru-RU" sz="1800" dirty="0">
                <a:solidFill>
                  <a:srgbClr val="00E1C6"/>
                </a:solidFill>
                <a:latin typeface="Muli"/>
                <a:ea typeface="Muli"/>
                <a:cs typeface="Muli"/>
                <a:sym typeface="Muli"/>
              </a:rPr>
              <a:t> </a:t>
            </a:r>
            <a:r>
              <a:rPr lang="ru-RU" sz="1800" dirty="0" smtClean="0">
                <a:solidFill>
                  <a:srgbClr val="00E1C6"/>
                </a:solidFill>
                <a:latin typeface="Muli"/>
                <a:ea typeface="Muli"/>
                <a:cs typeface="Muli"/>
                <a:sym typeface="Muli"/>
              </a:rPr>
              <a:t>-     Поддръжка </a:t>
            </a:r>
            <a:r>
              <a:rPr lang="ru-RU" sz="1800" dirty="0">
                <a:solidFill>
                  <a:srgbClr val="00E1C6"/>
                </a:solidFill>
                <a:latin typeface="Muli"/>
                <a:ea typeface="Muli"/>
                <a:cs typeface="Muli"/>
                <a:sym typeface="Muli"/>
              </a:rPr>
              <a:t>на клиентски скриптове, който се изпълняват в браузъра.</a:t>
            </a:r>
          </a:p>
          <a:p>
            <a:pPr algn="ctr"/>
            <a:endParaRPr lang="en" sz="1800" dirty="0">
              <a:solidFill>
                <a:srgbClr val="00E1C6"/>
              </a:solidFill>
              <a:latin typeface="Muli"/>
              <a:ea typeface="Muli"/>
              <a:cs typeface="Muli"/>
              <a:sym typeface="Mul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52" y="1286641"/>
            <a:ext cx="463550" cy="207599"/>
          </a:xfrm>
          <a:prstGeom prst="rect">
            <a:avLst/>
          </a:prstGeom>
        </p:spPr>
      </p:pic>
    </p:spTree>
    <p:extLst>
      <p:ext uri="{BB962C8B-B14F-4D97-AF65-F5344CB8AC3E}">
        <p14:creationId xmlns:p14="http://schemas.microsoft.com/office/powerpoint/2010/main" val="126039346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433" y="2406251"/>
            <a:ext cx="4389120" cy="2857899"/>
          </a:xfrm>
          <a:prstGeom prst="rect">
            <a:avLst/>
          </a:prstGeom>
          <a:ln>
            <a:noFill/>
          </a:ln>
          <a:effectLst>
            <a:softEdge rad="112500"/>
          </a:effectLst>
        </p:spPr>
      </p:pic>
      <p:sp>
        <p:nvSpPr>
          <p:cNvPr id="1437" name="Shape 1437"/>
          <p:cNvSpPr txBox="1">
            <a:spLocks noGrp="1"/>
          </p:cNvSpPr>
          <p:nvPr>
            <p:ph type="title"/>
          </p:nvPr>
        </p:nvSpPr>
        <p:spPr>
          <a:xfrm>
            <a:off x="2138901" y="699714"/>
            <a:ext cx="6268893" cy="639297"/>
          </a:xfrm>
          <a:prstGeom prst="rect">
            <a:avLst/>
          </a:prstGeom>
        </p:spPr>
        <p:txBody>
          <a:bodyPr lIns="91425" tIns="91425" rIns="91425" bIns="91425" anchor="b" anchorCtr="0">
            <a:noAutofit/>
          </a:bodyPr>
          <a:lstStyle/>
          <a:p>
            <a:pPr algn="ctr"/>
            <a:r>
              <a:rPr lang="en-US" sz="2800" b="1" dirty="0" smtClean="0"/>
              <a:t/>
            </a:r>
            <a:br>
              <a:rPr lang="en-US" sz="2800" b="1" dirty="0" smtClean="0"/>
            </a:br>
            <a:r>
              <a:rPr lang="en-US" sz="2800" b="1" dirty="0"/>
              <a:t/>
            </a:r>
            <a:br>
              <a:rPr lang="en-US" sz="2800" b="1" dirty="0"/>
            </a:br>
            <a:r>
              <a:rPr lang="ru-RU" sz="2800" b="1" dirty="0" smtClean="0"/>
              <a:t>Реализация и тестване на </a:t>
            </a:r>
            <a:r>
              <a:rPr lang="en-US" sz="2800" b="1" dirty="0" smtClean="0"/>
              <a:t>Web</a:t>
            </a:r>
            <a:r>
              <a:rPr lang="ru-RU" sz="2800" b="1" dirty="0" smtClean="0"/>
              <a:t> </a:t>
            </a:r>
            <a:r>
              <a:rPr lang="bg-BG" sz="2800" b="1" dirty="0" smtClean="0"/>
              <a:t>приложението</a:t>
            </a:r>
            <a:endParaRPr lang="en" sz="2800" b="1" dirty="0"/>
          </a:p>
        </p:txBody>
      </p:sp>
      <p:sp>
        <p:nvSpPr>
          <p:cNvPr id="1438" name="Shape 1438"/>
          <p:cNvSpPr txBox="1">
            <a:spLocks noGrp="1"/>
          </p:cNvSpPr>
          <p:nvPr>
            <p:ph type="body" idx="1"/>
          </p:nvPr>
        </p:nvSpPr>
        <p:spPr>
          <a:xfrm>
            <a:off x="1683307" y="1225361"/>
            <a:ext cx="4944300" cy="1183530"/>
          </a:xfrm>
          <a:prstGeom prst="rect">
            <a:avLst/>
          </a:prstGeom>
        </p:spPr>
        <p:txBody>
          <a:bodyPr lIns="91425" tIns="91425" rIns="91425" bIns="91425" anchor="t" anchorCtr="0">
            <a:noAutofit/>
          </a:bodyPr>
          <a:lstStyle/>
          <a:p>
            <a:pPr marL="457200" lvl="0" indent="-228600"/>
            <a:r>
              <a:rPr lang="bg-BG" dirty="0" smtClean="0"/>
              <a:t>Използвах за реализацията:</a:t>
            </a:r>
            <a:endParaRPr lang="en-US" dirty="0" smtClean="0"/>
          </a:p>
          <a:p>
            <a:pPr marL="457200" lvl="0" indent="-228600"/>
            <a:r>
              <a:rPr lang="en-US" dirty="0" smtClean="0"/>
              <a:t>C#</a:t>
            </a:r>
          </a:p>
          <a:p>
            <a:pPr marL="457200" lvl="0" indent="-228600"/>
            <a:r>
              <a:rPr lang="en-US" dirty="0" smtClean="0"/>
              <a:t>ASP.NET</a:t>
            </a:r>
            <a:r>
              <a:rPr lang="bg-BG" dirty="0" smtClean="0"/>
              <a:t> </a:t>
            </a:r>
            <a:r>
              <a:rPr lang="en-US" dirty="0" smtClean="0"/>
              <a:t>Web Forms</a:t>
            </a:r>
          </a:p>
          <a:p>
            <a:pPr marL="457200" indent="-228600"/>
            <a:r>
              <a:rPr lang="en-US" dirty="0" smtClean="0"/>
              <a:t>SQL Server Database</a:t>
            </a:r>
          </a:p>
          <a:p>
            <a:pPr marL="457200" indent="-228600"/>
            <a:r>
              <a:rPr lang="en-US" dirty="0" smtClean="0"/>
              <a:t>Visual Studio 2015 Professional</a:t>
            </a:r>
            <a:endParaRPr lang="bg-BG" dirty="0" smtClean="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Shape 1418"/>
          <p:cNvSpPr txBox="1">
            <a:spLocks noGrp="1"/>
          </p:cNvSpPr>
          <p:nvPr>
            <p:ph type="ctrTitle" idx="4294967295"/>
          </p:nvPr>
        </p:nvSpPr>
        <p:spPr>
          <a:xfrm>
            <a:off x="2568272" y="-151805"/>
            <a:ext cx="5343276" cy="1068433"/>
          </a:xfrm>
          <a:prstGeom prst="rect">
            <a:avLst/>
          </a:prstGeom>
          <a:noFill/>
          <a:ln>
            <a:noFill/>
          </a:ln>
        </p:spPr>
        <p:txBody>
          <a:bodyPr lIns="91425" tIns="91425" rIns="91425" bIns="91425" anchor="b" anchorCtr="0">
            <a:noAutofit/>
          </a:bodyPr>
          <a:lstStyle/>
          <a:p>
            <a:pPr>
              <a:spcBef>
                <a:spcPts val="0"/>
              </a:spcBef>
              <a:buNone/>
            </a:pPr>
            <a:r>
              <a:rPr lang="en" b="1" dirty="0" smtClean="0">
                <a:solidFill>
                  <a:srgbClr val="00B0F0"/>
                </a:solidFill>
              </a:rPr>
              <a:t>Web Voting App</a:t>
            </a:r>
            <a:endParaRPr lang="en" b="1" dirty="0">
              <a:solidFill>
                <a:srgbClr val="00B0F0"/>
              </a:solidFill>
            </a:endParaRPr>
          </a:p>
        </p:txBody>
      </p:sp>
      <p:sp>
        <p:nvSpPr>
          <p:cNvPr id="1419" name="Shape 1419"/>
          <p:cNvSpPr txBox="1">
            <a:spLocks noGrp="1"/>
          </p:cNvSpPr>
          <p:nvPr>
            <p:ph type="body" idx="4294967295"/>
          </p:nvPr>
        </p:nvSpPr>
        <p:spPr>
          <a:xfrm>
            <a:off x="3676533" y="813410"/>
            <a:ext cx="1727321" cy="536876"/>
          </a:xfrm>
          <a:prstGeom prst="rect">
            <a:avLst/>
          </a:prstGeom>
          <a:noFill/>
          <a:ln>
            <a:noFill/>
          </a:ln>
        </p:spPr>
        <p:txBody>
          <a:bodyPr lIns="91425" tIns="91425" rIns="91425" bIns="91425" anchor="t" anchorCtr="0">
            <a:noAutofit/>
          </a:bodyPr>
          <a:lstStyle/>
          <a:p>
            <a:pPr algn="ctr" rtl="0">
              <a:spcBef>
                <a:spcPts val="0"/>
              </a:spcBef>
              <a:buNone/>
            </a:pPr>
            <a:r>
              <a:rPr lang="en-US" sz="2400" b="1" dirty="0">
                <a:solidFill>
                  <a:schemeClr val="bg1">
                    <a:lumMod val="95000"/>
                  </a:schemeClr>
                </a:solidFill>
              </a:rPr>
              <a:t>D</a:t>
            </a:r>
            <a:r>
              <a:rPr lang="en" sz="2400" b="1" dirty="0" smtClean="0">
                <a:solidFill>
                  <a:schemeClr val="bg1">
                    <a:lumMod val="95000"/>
                  </a:schemeClr>
                </a:solidFill>
              </a:rPr>
              <a:t>emo</a:t>
            </a:r>
            <a:endParaRPr lang="en" sz="2400" dirty="0">
              <a:solidFill>
                <a:schemeClr val="bg1">
                  <a:lumMod val="95000"/>
                </a:schemeClr>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86" y="360699"/>
            <a:ext cx="702696" cy="555929"/>
          </a:xfrm>
          <a:prstGeom prst="rect">
            <a:avLst/>
          </a:prstGeom>
        </p:spPr>
      </p:pic>
      <p:pic>
        <p:nvPicPr>
          <p:cNvPr id="4" name="gggg.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27868" y="1431235"/>
            <a:ext cx="6583680" cy="3712265"/>
          </a:xfrm>
          <a:prstGeom prst="roundRect">
            <a:avLst>
              <a:gd name="adj" fmla="val 5490"/>
            </a:avLst>
          </a:prstGeom>
          <a:ln w="28575">
            <a:solidFill>
              <a:schemeClr val="accent1"/>
            </a:solidFill>
          </a:ln>
        </p:spPr>
      </p:pic>
    </p:spTree>
    <p:extLst>
      <p:ext uri="{BB962C8B-B14F-4D97-AF65-F5344CB8AC3E}">
        <p14:creationId xmlns:p14="http://schemas.microsoft.com/office/powerpoint/2010/main" val="281532379"/>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Shape 1443"/>
          <p:cNvSpPr txBox="1">
            <a:spLocks noGrp="1"/>
          </p:cNvSpPr>
          <p:nvPr>
            <p:ph type="ctrTitle"/>
          </p:nvPr>
        </p:nvSpPr>
        <p:spPr>
          <a:xfrm>
            <a:off x="3829050" y="1474800"/>
            <a:ext cx="4991099"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solidFill>
                  <a:srgbClr val="00B0F0"/>
                </a:solidFill>
              </a:rPr>
              <a:t>Source code</a:t>
            </a:r>
            <a:endParaRPr lang="en" sz="5400" dirty="0">
              <a:solidFill>
                <a:srgbClr val="00B0F0"/>
              </a:solidFill>
            </a:endParaRPr>
          </a:p>
        </p:txBody>
      </p:sp>
      <p:grpSp>
        <p:nvGrpSpPr>
          <p:cNvPr id="1445" name="Shape 1445"/>
          <p:cNvGrpSpPr/>
          <p:nvPr/>
        </p:nvGrpSpPr>
        <p:grpSpPr>
          <a:xfrm flipH="1">
            <a:off x="659158" y="676999"/>
            <a:ext cx="3112543" cy="2696443"/>
            <a:chOff x="4088875" y="1431100"/>
            <a:chExt cx="3293000" cy="2852775"/>
          </a:xfrm>
        </p:grpSpPr>
        <p:sp>
          <p:nvSpPr>
            <p:cNvPr id="1446" name="Shape 1446"/>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447" name="Shape 1447"/>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448" name="Shape 1448"/>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449" name="Shape 1449"/>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50" name="Shape 1450"/>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451" name="Shape 1451"/>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452" name="Shape 1452"/>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53" name="Shape 1453"/>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454" name="Shape 1454"/>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455" name="Shape 1455"/>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456" name="Shape 1456"/>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457" name="Shape 1457"/>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458" name="Shape 1458"/>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459" name="Shape 1459"/>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460" name="Shape 1460"/>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461" name="Shape 1461"/>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462" name="Shape 1462"/>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463" name="Shape 1463"/>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464" name="Shape 1464"/>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465" name="Shape 1465"/>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466" name="Shape 1466"/>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467" name="Shape 1467"/>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468" name="Shape 1468"/>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469" name="Shape 1469"/>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470" name="Shape 1470"/>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471" name="Shape 1471"/>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472" name="Shape 1472"/>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473" name="Shape 1473"/>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474" name="Shape 1474"/>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475" name="Shape 1475"/>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476" name="Shape 1476"/>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477" name="Shape 1477"/>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478" name="Shape 1478"/>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79" name="Shape 1479"/>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80" name="Shape 1480"/>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81" name="Shape 1481"/>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82" name="Shape 1482"/>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83" name="Shape 1483"/>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84" name="Shape 1484"/>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485" name="Shape 1485"/>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486" name="Shape 1486"/>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487" name="Shape 1487"/>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488" name="Shape 1488"/>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489" name="Shape 1489"/>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490" name="Shape 1490"/>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491" name="Shape 1491"/>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492" name="Shape 1492"/>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grpSp>
        <p:nvGrpSpPr>
          <p:cNvPr id="1493" name="Shape 1493"/>
          <p:cNvGrpSpPr/>
          <p:nvPr/>
        </p:nvGrpSpPr>
        <p:grpSpPr>
          <a:xfrm>
            <a:off x="1885570" y="952450"/>
            <a:ext cx="1032404" cy="1032467"/>
            <a:chOff x="6654650" y="3665275"/>
            <a:chExt cx="409100" cy="409125"/>
          </a:xfrm>
        </p:grpSpPr>
        <p:sp>
          <p:nvSpPr>
            <p:cNvPr id="1494" name="Shape 1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
          <p:nvSpPr>
            <p:cNvPr id="1495" name="Shape 1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grpSp>
      <p:grpSp>
        <p:nvGrpSpPr>
          <p:cNvPr id="1496" name="Shape 1496"/>
          <p:cNvGrpSpPr/>
          <p:nvPr/>
        </p:nvGrpSpPr>
        <p:grpSpPr>
          <a:xfrm rot="-731900">
            <a:off x="1604965" y="2201850"/>
            <a:ext cx="688564" cy="688680"/>
            <a:chOff x="570875" y="4322250"/>
            <a:chExt cx="443300" cy="443325"/>
          </a:xfrm>
        </p:grpSpPr>
        <p:sp>
          <p:nvSpPr>
            <p:cNvPr id="1497" name="Shape 1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a:spcBef>
                  <a:spcPts val="0"/>
                </a:spcBef>
                <a:buNone/>
              </a:pPr>
              <a:endParaRPr/>
            </a:p>
          </p:txBody>
        </p:sp>
        <p:sp>
          <p:nvSpPr>
            <p:cNvPr id="1498" name="Shape 1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a:spcBef>
                  <a:spcPts val="0"/>
                </a:spcBef>
                <a:buNone/>
              </a:pPr>
              <a:endParaRPr/>
            </a:p>
          </p:txBody>
        </p:sp>
        <p:sp>
          <p:nvSpPr>
            <p:cNvPr id="1499" name="Shape 1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a:spcBef>
                  <a:spcPts val="0"/>
                </a:spcBef>
                <a:buNone/>
              </a:pPr>
              <a:endParaRPr/>
            </a:p>
          </p:txBody>
        </p:sp>
        <p:sp>
          <p:nvSpPr>
            <p:cNvPr id="1500" name="Shape 1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a:spcBef>
                  <a:spcPts val="0"/>
                </a:spcBef>
                <a:buNone/>
              </a:pPr>
              <a:endParaRPr/>
            </a:p>
          </p:txBody>
        </p:sp>
      </p:grpSp>
      <p:sp>
        <p:nvSpPr>
          <p:cNvPr id="1501" name="Shape 1501"/>
          <p:cNvSpPr/>
          <p:nvPr/>
        </p:nvSpPr>
        <p:spPr>
          <a:xfrm>
            <a:off x="2657037" y="2114501"/>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
        <p:nvSpPr>
          <p:cNvPr id="1502" name="Shape 1502"/>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
        <p:nvSpPr>
          <p:cNvPr id="1503" name="Shape 1503"/>
          <p:cNvSpPr/>
          <p:nvPr/>
        </p:nvSpPr>
        <p:spPr>
          <a:xfrm rot="2327012">
            <a:off x="2870272" y="1771645"/>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
        <p:nvSpPr>
          <p:cNvPr id="68" name="Shape 1859">
            <a:hlinkClick r:id="rId3"/>
          </p:cNvPr>
          <p:cNvSpPr/>
          <p:nvPr/>
        </p:nvSpPr>
        <p:spPr>
          <a:xfrm>
            <a:off x="5909877" y="2617668"/>
            <a:ext cx="292909" cy="292892"/>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
        <p:nvSpPr>
          <p:cNvPr id="4" name="Текстово поле 3"/>
          <p:cNvSpPr txBox="1"/>
          <p:nvPr/>
        </p:nvSpPr>
        <p:spPr>
          <a:xfrm>
            <a:off x="5060271" y="2601524"/>
            <a:ext cx="872355" cy="307777"/>
          </a:xfrm>
          <a:prstGeom prst="rect">
            <a:avLst/>
          </a:prstGeom>
          <a:noFill/>
        </p:spPr>
        <p:txBody>
          <a:bodyPr wrap="none" rtlCol="0">
            <a:spAutoFit/>
          </a:bodyPr>
          <a:lstStyle/>
          <a:p>
            <a:r>
              <a:rPr lang="en-US" dirty="0" smtClean="0">
                <a:solidFill>
                  <a:schemeClr val="bg1"/>
                </a:solidFill>
              </a:rPr>
              <a:t>Click me</a:t>
            </a:r>
            <a:endParaRPr lang="bg-BG" dirty="0">
              <a:solidFill>
                <a:schemeClr val="bg1"/>
              </a:solidFill>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ctrTitle"/>
          </p:nvPr>
        </p:nvSpPr>
        <p:spPr>
          <a:xfrm>
            <a:off x="1343771" y="1354750"/>
            <a:ext cx="7529886" cy="1159799"/>
          </a:xfrm>
          <a:prstGeom prst="rect">
            <a:avLst/>
          </a:prstGeom>
          <a:noFill/>
          <a:ln>
            <a:noFill/>
          </a:ln>
        </p:spPr>
        <p:txBody>
          <a:bodyPr lIns="91425" tIns="91425" rIns="91425" bIns="91425" anchor="b" anchorCtr="0">
            <a:noAutofit/>
          </a:bodyPr>
          <a:lstStyle/>
          <a:p>
            <a:pPr lvl="0" algn="ctr" rtl="0">
              <a:spcBef>
                <a:spcPts val="0"/>
              </a:spcBef>
              <a:buNone/>
            </a:pPr>
            <a:r>
              <a:rPr lang="bg-BG" sz="6000" dirty="0" smtClean="0">
                <a:solidFill>
                  <a:srgbClr val="00B0F0"/>
                </a:solidFill>
              </a:rPr>
              <a:t>Благодаря</a:t>
            </a:r>
            <a:r>
              <a:rPr lang="en-US" sz="6000" dirty="0" smtClean="0">
                <a:solidFill>
                  <a:srgbClr val="00B0F0"/>
                </a:solidFill>
              </a:rPr>
              <a:t> </a:t>
            </a:r>
            <a:r>
              <a:rPr lang="bg-BG" sz="6000" dirty="0" smtClean="0">
                <a:solidFill>
                  <a:srgbClr val="00B0F0"/>
                </a:solidFill>
              </a:rPr>
              <a:t>Ви за вниманието</a:t>
            </a:r>
            <a:r>
              <a:rPr lang="en" sz="6000" dirty="0" smtClean="0">
                <a:solidFill>
                  <a:srgbClr val="00B0F0"/>
                </a:solidFill>
              </a:rPr>
              <a:t>!</a:t>
            </a:r>
            <a:endParaRPr lang="en" sz="6000" dirty="0">
              <a:solidFill>
                <a:srgbClr val="00B0F0"/>
              </a:solidFill>
            </a:endParaRPr>
          </a:p>
        </p:txBody>
      </p:sp>
      <p:sp>
        <p:nvSpPr>
          <p:cNvPr id="1638" name="Shape 1638"/>
          <p:cNvSpPr txBox="1">
            <a:spLocks noGrp="1"/>
          </p:cNvSpPr>
          <p:nvPr>
            <p:ph type="body" idx="1"/>
          </p:nvPr>
        </p:nvSpPr>
        <p:spPr>
          <a:xfrm>
            <a:off x="3156668" y="2400250"/>
            <a:ext cx="3829760" cy="805287"/>
          </a:xfrm>
          <a:prstGeom prst="rect">
            <a:avLst/>
          </a:prstGeom>
          <a:noFill/>
          <a:ln>
            <a:noFill/>
          </a:ln>
        </p:spPr>
        <p:txBody>
          <a:bodyPr lIns="91425" tIns="91425" rIns="91425" bIns="91425" anchor="t" anchorCtr="0">
            <a:noAutofit/>
          </a:bodyPr>
          <a:lstStyle/>
          <a:p>
            <a:pPr lvl="0" rtl="0">
              <a:spcBef>
                <a:spcPts val="0"/>
              </a:spcBef>
              <a:buNone/>
            </a:pPr>
            <a:endParaRPr lang="bg-BG" sz="3600" b="1" dirty="0" smtClean="0">
              <a:solidFill>
                <a:schemeClr val="bg1"/>
              </a:solidFill>
            </a:endParaRPr>
          </a:p>
          <a:p>
            <a:pPr lvl="0" algn="ctr" rtl="0">
              <a:spcBef>
                <a:spcPts val="0"/>
              </a:spcBef>
              <a:buNone/>
            </a:pPr>
            <a:r>
              <a:rPr lang="bg-BG" sz="3600" b="1" dirty="0" smtClean="0">
                <a:solidFill>
                  <a:schemeClr val="bg1"/>
                </a:solidFill>
              </a:rPr>
              <a:t>Въпроси</a:t>
            </a:r>
            <a:r>
              <a:rPr lang="en" sz="3600" b="1" dirty="0" smtClean="0">
                <a:solidFill>
                  <a:schemeClr val="bg1"/>
                </a:solidFill>
              </a:rPr>
              <a:t>?</a:t>
            </a:r>
            <a:endParaRPr lang="en" dirty="0"/>
          </a:p>
        </p:txBody>
      </p:sp>
      <p:sp>
        <p:nvSpPr>
          <p:cNvPr id="1687" name="Shape 1687"/>
          <p:cNvSpPr/>
          <p:nvPr/>
        </p:nvSpPr>
        <p:spPr>
          <a:xfrm>
            <a:off x="576345" y="352682"/>
            <a:ext cx="595288" cy="577224"/>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bg-BG" sz="2800" b="1" dirty="0" smtClean="0"/>
              <a:t>Цел </a:t>
            </a:r>
            <a:r>
              <a:rPr lang="bg-BG" sz="2800" b="1" dirty="0"/>
              <a:t>на </a:t>
            </a:r>
            <a:r>
              <a:rPr lang="bg-BG" sz="2800" b="1" dirty="0" smtClean="0"/>
              <a:t>магистърската </a:t>
            </a:r>
            <a:r>
              <a:rPr lang="bg-BG" sz="2800" b="1" dirty="0"/>
              <a:t>теза</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a:solidFill>
                  <a:srgbClr val="00E1C6"/>
                </a:solidFill>
                <a:latin typeface="Muli"/>
                <a:ea typeface="Muli"/>
                <a:cs typeface="Muli"/>
                <a:sym typeface="Muli"/>
              </a:rPr>
              <a:t>Настоящата магистърска теза има за цел да бъде разработено Web приложение за гласуване, притежаващо лесно разбираем и функционален потребителски интерфейс с регистрационна и логин форми, чрез които потребителите на приложението могат да се идентифицират и да гласуват по зададена тема, като могат също така да следят резултатите на поставената тема в реално време.</a:t>
            </a:r>
            <a:endParaRPr lang="en" sz="1800" dirty="0">
              <a:solidFill>
                <a:srgbClr val="00E1C6"/>
              </a:solidFill>
              <a:latin typeface="Muli"/>
              <a:ea typeface="Muli"/>
              <a:cs typeface="Muli"/>
              <a:sym typeface="Muli"/>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700" y="973600"/>
            <a:ext cx="7196615" cy="645300"/>
          </a:xfrm>
          <a:prstGeom prst="rect">
            <a:avLst/>
          </a:prstGeom>
        </p:spPr>
        <p:txBody>
          <a:bodyPr lIns="91425" tIns="91425" rIns="91425" bIns="91425" anchor="b" anchorCtr="0">
            <a:noAutofit/>
          </a:bodyPr>
          <a:lstStyle/>
          <a:p>
            <a:pPr algn="ctr"/>
            <a:r>
              <a:rPr lang="bg-BG" sz="2800" b="1" dirty="0"/>
              <a:t>Въз основа на поставената </a:t>
            </a:r>
            <a:r>
              <a:rPr lang="bg-BG" sz="2800" b="1" dirty="0" smtClean="0"/>
              <a:t>цел </a:t>
            </a:r>
            <a:r>
              <a:rPr lang="bg-BG" sz="2800" b="1" dirty="0"/>
              <a:t>се оформиха следните основни задачи:</a:t>
            </a:r>
            <a:endParaRPr lang="en-US" sz="2800" b="1" dirty="0"/>
          </a:p>
        </p:txBody>
      </p:sp>
      <p:sp>
        <p:nvSpPr>
          <p:cNvPr id="11" name="Shape 1579"/>
          <p:cNvSpPr/>
          <p:nvPr/>
        </p:nvSpPr>
        <p:spPr>
          <a:xfrm>
            <a:off x="1001865" y="1989300"/>
            <a:ext cx="2536465" cy="2216940"/>
          </a:xfrm>
          <a:prstGeom prst="homePlate">
            <a:avLst>
              <a:gd name="adj" fmla="val 12913"/>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bg-BG" sz="1800" dirty="0" smtClean="0">
                <a:solidFill>
                  <a:srgbClr val="00E1C6"/>
                </a:solidFill>
                <a:latin typeface="Muli"/>
                <a:ea typeface="Muli"/>
                <a:cs typeface="Muli"/>
                <a:sym typeface="Muli"/>
              </a:rPr>
              <a:t>Избор </a:t>
            </a:r>
            <a:r>
              <a:rPr lang="bg-BG" sz="1800" dirty="0">
                <a:solidFill>
                  <a:srgbClr val="00E1C6"/>
                </a:solidFill>
                <a:latin typeface="Muli"/>
                <a:ea typeface="Muli"/>
                <a:cs typeface="Muli"/>
                <a:sym typeface="Muli"/>
              </a:rPr>
              <a:t>на </a:t>
            </a:r>
            <a:r>
              <a:rPr lang="bg-BG" sz="1800" dirty="0" smtClean="0">
                <a:solidFill>
                  <a:srgbClr val="00E1C6"/>
                </a:solidFill>
                <a:latin typeface="Muli"/>
                <a:ea typeface="Muli"/>
                <a:cs typeface="Muli"/>
                <a:sym typeface="Muli"/>
              </a:rPr>
              <a:t>платформа</a:t>
            </a:r>
          </a:p>
          <a:p>
            <a:pPr algn="ctr"/>
            <a:r>
              <a:rPr lang="bg-BG" dirty="0" smtClean="0">
                <a:solidFill>
                  <a:srgbClr val="00E1C6"/>
                </a:solidFill>
                <a:latin typeface="Muli"/>
                <a:ea typeface="Muli"/>
                <a:cs typeface="Muli"/>
                <a:sym typeface="Muli"/>
              </a:rPr>
              <a:t>- Трябва да бъде масова, което ще направи приложението лесно за поддържане и надграждане</a:t>
            </a:r>
            <a:endParaRPr lang="en" dirty="0">
              <a:solidFill>
                <a:srgbClr val="00E1C6"/>
              </a:solidFill>
              <a:latin typeface="Muli"/>
              <a:ea typeface="Muli"/>
              <a:cs typeface="Muli"/>
              <a:sym typeface="Muli"/>
            </a:endParaRPr>
          </a:p>
        </p:txBody>
      </p:sp>
      <p:sp>
        <p:nvSpPr>
          <p:cNvPr id="12" name="Shape 1580"/>
          <p:cNvSpPr/>
          <p:nvPr/>
        </p:nvSpPr>
        <p:spPr>
          <a:xfrm>
            <a:off x="5947574" y="1989301"/>
            <a:ext cx="2695493" cy="2216940"/>
          </a:xfrm>
          <a:prstGeom prst="chevron">
            <a:avLst>
              <a:gd name="adj" fmla="val 12278"/>
            </a:avLst>
          </a:prstGeom>
          <a:noFill/>
          <a:ln w="114300" cap="flat" cmpd="sng">
            <a:solidFill>
              <a:srgbClr val="19BBD5"/>
            </a:solidFill>
            <a:prstDash val="solid"/>
            <a:miter/>
            <a:headEnd type="none" w="med" len="med"/>
            <a:tailEnd type="none" w="med" len="med"/>
          </a:ln>
        </p:spPr>
        <p:txBody>
          <a:bodyPr lIns="91425" tIns="91425" rIns="91425" bIns="91425" anchor="ctr" anchorCtr="0">
            <a:noAutofit/>
          </a:bodyPr>
          <a:lstStyle/>
          <a:p>
            <a:pPr algn="ctr"/>
            <a:endParaRPr lang="ru-RU" sz="1800" dirty="0" smtClean="0">
              <a:solidFill>
                <a:srgbClr val="19BBD5"/>
              </a:solidFill>
              <a:latin typeface="Muli"/>
              <a:ea typeface="Muli"/>
              <a:cs typeface="Muli"/>
              <a:sym typeface="Muli"/>
            </a:endParaRPr>
          </a:p>
          <a:p>
            <a:pPr algn="ctr"/>
            <a:r>
              <a:rPr lang="ru-RU" sz="1800" dirty="0" smtClean="0">
                <a:solidFill>
                  <a:srgbClr val="19BBD5"/>
                </a:solidFill>
                <a:latin typeface="Muli"/>
                <a:ea typeface="Muli"/>
                <a:cs typeface="Muli"/>
                <a:sym typeface="Muli"/>
              </a:rPr>
              <a:t>Избор </a:t>
            </a:r>
            <a:r>
              <a:rPr lang="ru-RU" sz="1800" dirty="0">
                <a:solidFill>
                  <a:srgbClr val="19BBD5"/>
                </a:solidFill>
                <a:latin typeface="Muli"/>
                <a:ea typeface="Muli"/>
                <a:cs typeface="Muli"/>
                <a:sym typeface="Muli"/>
              </a:rPr>
              <a:t>на </a:t>
            </a:r>
            <a:r>
              <a:rPr lang="ru-RU" sz="1800" dirty="0" smtClean="0">
                <a:solidFill>
                  <a:srgbClr val="19BBD5"/>
                </a:solidFill>
                <a:latin typeface="Muli"/>
                <a:ea typeface="Muli"/>
                <a:cs typeface="Muli"/>
                <a:sym typeface="Muli"/>
              </a:rPr>
              <a:t>техн</a:t>
            </a:r>
            <a:r>
              <a:rPr lang="bg-BG" sz="1800" dirty="0" smtClean="0">
                <a:solidFill>
                  <a:srgbClr val="19BBD5"/>
                </a:solidFill>
                <a:latin typeface="Muli"/>
                <a:ea typeface="Muli"/>
                <a:cs typeface="Muli"/>
                <a:sym typeface="Muli"/>
              </a:rPr>
              <a:t>о</a:t>
            </a:r>
            <a:r>
              <a:rPr lang="ru-RU" sz="1800" dirty="0" smtClean="0">
                <a:solidFill>
                  <a:srgbClr val="19BBD5"/>
                </a:solidFill>
                <a:latin typeface="Muli"/>
                <a:ea typeface="Muli"/>
                <a:cs typeface="Muli"/>
                <a:sym typeface="Muli"/>
              </a:rPr>
              <a:t>логия </a:t>
            </a:r>
            <a:r>
              <a:rPr lang="ru-RU" sz="1800" dirty="0">
                <a:solidFill>
                  <a:srgbClr val="19BBD5"/>
                </a:solidFill>
                <a:latin typeface="Muli"/>
                <a:ea typeface="Muli"/>
                <a:cs typeface="Muli"/>
                <a:sym typeface="Muli"/>
              </a:rPr>
              <a:t>за запазване на приетата </a:t>
            </a:r>
            <a:r>
              <a:rPr lang="ru-RU" sz="1800" dirty="0" smtClean="0">
                <a:solidFill>
                  <a:srgbClr val="19BBD5"/>
                </a:solidFill>
                <a:latin typeface="Muli"/>
                <a:ea typeface="Muli"/>
                <a:cs typeface="Muli"/>
                <a:sym typeface="Muli"/>
              </a:rPr>
              <a:t>информация</a:t>
            </a:r>
          </a:p>
          <a:p>
            <a:pPr algn="ctr"/>
            <a:r>
              <a:rPr lang="ru-RU" dirty="0">
                <a:solidFill>
                  <a:srgbClr val="19BBD5"/>
                </a:solidFill>
                <a:latin typeface="Muli"/>
                <a:ea typeface="Muli"/>
                <a:cs typeface="Muli"/>
                <a:sym typeface="Muli"/>
              </a:rPr>
              <a:t>- </a:t>
            </a:r>
            <a:r>
              <a:rPr lang="ru-RU" dirty="0" smtClean="0">
                <a:solidFill>
                  <a:srgbClr val="19BBD5"/>
                </a:solidFill>
                <a:latin typeface="Muli"/>
                <a:ea typeface="Muli"/>
                <a:cs typeface="Muli"/>
                <a:sym typeface="Muli"/>
              </a:rPr>
              <a:t>Информацията трябва да бъде преизползваема  </a:t>
            </a:r>
            <a:endParaRPr lang="ru-RU" dirty="0">
              <a:solidFill>
                <a:srgbClr val="19BBD5"/>
              </a:solidFill>
              <a:latin typeface="Muli"/>
              <a:ea typeface="Muli"/>
              <a:cs typeface="Muli"/>
              <a:sym typeface="Muli"/>
            </a:endParaRPr>
          </a:p>
          <a:p>
            <a:pPr algn="ctr"/>
            <a:endParaRPr lang="en" sz="1800" dirty="0">
              <a:solidFill>
                <a:srgbClr val="19BBD5"/>
              </a:solidFill>
              <a:latin typeface="Muli"/>
              <a:ea typeface="Muli"/>
              <a:cs typeface="Muli"/>
              <a:sym typeface="Muli"/>
            </a:endParaRPr>
          </a:p>
        </p:txBody>
      </p:sp>
      <p:sp>
        <p:nvSpPr>
          <p:cNvPr id="13" name="Shape 1581"/>
          <p:cNvSpPr/>
          <p:nvPr/>
        </p:nvSpPr>
        <p:spPr>
          <a:xfrm>
            <a:off x="3434963" y="1989301"/>
            <a:ext cx="2615979" cy="2216939"/>
          </a:xfrm>
          <a:prstGeom prst="chevron">
            <a:avLst>
              <a:gd name="adj" fmla="val 12637"/>
            </a:avLst>
          </a:prstGeom>
          <a:noFill/>
          <a:ln w="114300" cap="flat" cmpd="sng">
            <a:solidFill>
              <a:srgbClr val="3292E1"/>
            </a:solidFill>
            <a:prstDash val="solid"/>
            <a:miter/>
            <a:headEnd type="none" w="med" len="med"/>
            <a:tailEnd type="none" w="med" len="med"/>
          </a:ln>
        </p:spPr>
        <p:txBody>
          <a:bodyPr lIns="91425" tIns="91425" rIns="91425" bIns="91425" anchor="ctr" anchorCtr="0">
            <a:noAutofit/>
          </a:bodyPr>
          <a:lstStyle/>
          <a:p>
            <a:pPr algn="ctr"/>
            <a:r>
              <a:rPr lang="bg-BG" sz="1800" dirty="0" smtClean="0">
                <a:solidFill>
                  <a:srgbClr val="00B0F0"/>
                </a:solidFill>
                <a:latin typeface="Muli"/>
                <a:ea typeface="Muli"/>
                <a:cs typeface="Muli"/>
                <a:sym typeface="Muli"/>
              </a:rPr>
              <a:t>Потребителски интерфейс</a:t>
            </a:r>
          </a:p>
          <a:p>
            <a:pPr algn="ctr"/>
            <a:r>
              <a:rPr lang="bg-BG" sz="1800" dirty="0" smtClean="0">
                <a:solidFill>
                  <a:srgbClr val="00B0F0"/>
                </a:solidFill>
                <a:latin typeface="Muli"/>
                <a:ea typeface="Muli"/>
                <a:cs typeface="Muli"/>
                <a:sym typeface="Muli"/>
              </a:rPr>
              <a:t>- </a:t>
            </a:r>
            <a:r>
              <a:rPr lang="bg-BG" dirty="0" smtClean="0">
                <a:solidFill>
                  <a:srgbClr val="00B0F0"/>
                </a:solidFill>
                <a:latin typeface="Muli"/>
                <a:ea typeface="Muli"/>
                <a:cs typeface="Muli"/>
                <a:sym typeface="Muli"/>
              </a:rPr>
              <a:t>Трябва да бъде </a:t>
            </a:r>
            <a:r>
              <a:rPr lang="ru-RU" dirty="0">
                <a:solidFill>
                  <a:srgbClr val="00B0F0"/>
                </a:solidFill>
                <a:latin typeface="Muli"/>
                <a:ea typeface="Muli"/>
                <a:cs typeface="Muli"/>
                <a:sym typeface="Muli"/>
              </a:rPr>
              <a:t>изчистен, </a:t>
            </a:r>
            <a:r>
              <a:rPr lang="ru-RU" dirty="0" smtClean="0">
                <a:solidFill>
                  <a:srgbClr val="00B0F0"/>
                </a:solidFill>
                <a:latin typeface="Muli"/>
                <a:ea typeface="Muli"/>
                <a:cs typeface="Muli"/>
                <a:sym typeface="Muli"/>
              </a:rPr>
              <a:t>опростен и </a:t>
            </a:r>
            <a:r>
              <a:rPr lang="ru-RU" dirty="0">
                <a:solidFill>
                  <a:srgbClr val="00B0F0"/>
                </a:solidFill>
                <a:latin typeface="Muli"/>
                <a:ea typeface="Muli"/>
                <a:cs typeface="Muli"/>
                <a:sym typeface="Muli"/>
              </a:rPr>
              <a:t>в</a:t>
            </a:r>
          </a:p>
          <a:p>
            <a:pPr algn="ctr"/>
            <a:r>
              <a:rPr lang="ru-RU" dirty="0">
                <a:solidFill>
                  <a:srgbClr val="00B0F0"/>
                </a:solidFill>
                <a:latin typeface="Muli"/>
                <a:ea typeface="Muli"/>
                <a:cs typeface="Muli"/>
                <a:sym typeface="Muli"/>
              </a:rPr>
              <a:t>същото </a:t>
            </a:r>
            <a:r>
              <a:rPr lang="ru-RU" dirty="0" smtClean="0">
                <a:solidFill>
                  <a:srgbClr val="00B0F0"/>
                </a:solidFill>
                <a:latin typeface="Muli"/>
                <a:ea typeface="Muli"/>
                <a:cs typeface="Muli"/>
                <a:sym typeface="Muli"/>
              </a:rPr>
              <a:t>време функционален</a:t>
            </a:r>
            <a:endParaRPr lang="ru-RU" dirty="0">
              <a:solidFill>
                <a:srgbClr val="00B0F0"/>
              </a:solidFill>
              <a:latin typeface="Muli"/>
              <a:ea typeface="Muli"/>
              <a:cs typeface="Muli"/>
              <a:sym typeface="Muli"/>
            </a:endParaRPr>
          </a:p>
          <a:p>
            <a:pPr algn="ctr"/>
            <a:r>
              <a:rPr lang="bg-BG" dirty="0" smtClean="0">
                <a:solidFill>
                  <a:srgbClr val="00E1C6"/>
                </a:solidFill>
                <a:latin typeface="Muli"/>
                <a:ea typeface="Muli"/>
                <a:cs typeface="Muli"/>
                <a:sym typeface="Muli"/>
              </a:rPr>
              <a:t> </a:t>
            </a:r>
            <a:endParaRPr lang="en" dirty="0">
              <a:solidFill>
                <a:srgbClr val="00E1C6"/>
              </a:solidFill>
              <a:latin typeface="Muli"/>
              <a:ea typeface="Muli"/>
              <a:cs typeface="Muli"/>
              <a:sym typeface="Muli"/>
            </a:endParaRPr>
          </a:p>
        </p:txBody>
      </p:sp>
    </p:spTree>
    <p:extLst>
      <p:ext uri="{BB962C8B-B14F-4D97-AF65-F5344CB8AC3E}">
        <p14:creationId xmlns:p14="http://schemas.microsoft.com/office/powerpoint/2010/main" val="3555674682"/>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Същност и технологии за изграждане на W</a:t>
            </a:r>
            <a:r>
              <a:rPr lang="en-US" sz="2800" b="1" dirty="0" err="1" smtClean="0"/>
              <a:t>eb</a:t>
            </a:r>
            <a:r>
              <a:rPr lang="ru-RU" sz="2800" b="1" dirty="0" smtClean="0"/>
              <a:t> приложения</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en-US" sz="1800" dirty="0">
                <a:solidFill>
                  <a:srgbClr val="00E1C6"/>
                </a:solidFill>
                <a:latin typeface="Muli"/>
                <a:ea typeface="Muli"/>
                <a:cs typeface="Muli"/>
                <a:sym typeface="Muli"/>
              </a:rPr>
              <a:t>Web-</a:t>
            </a:r>
            <a:r>
              <a:rPr lang="ru-RU" sz="1800" dirty="0">
                <a:solidFill>
                  <a:srgbClr val="00E1C6"/>
                </a:solidFill>
                <a:latin typeface="Muli"/>
                <a:ea typeface="Muli"/>
                <a:cs typeface="Muli"/>
                <a:sym typeface="Muli"/>
              </a:rPr>
              <a:t>приложенията представляват софтуерни системи, които са достъпни през Интернет или локална мрежа чрез стандартен </a:t>
            </a:r>
            <a:r>
              <a:rPr lang="en-US" sz="1800" dirty="0">
                <a:solidFill>
                  <a:srgbClr val="00E1C6"/>
                </a:solidFill>
                <a:latin typeface="Muli"/>
                <a:ea typeface="Muli"/>
                <a:cs typeface="Muli"/>
                <a:sym typeface="Muli"/>
              </a:rPr>
              <a:t>Web-</a:t>
            </a:r>
            <a:r>
              <a:rPr lang="ru-RU" sz="1800" dirty="0">
                <a:solidFill>
                  <a:srgbClr val="00E1C6"/>
                </a:solidFill>
                <a:latin typeface="Muli"/>
                <a:ea typeface="Muli"/>
                <a:cs typeface="Muli"/>
                <a:sym typeface="Muli"/>
              </a:rPr>
              <a:t>браузър. Например всички </a:t>
            </a:r>
            <a:r>
              <a:rPr lang="en-US" sz="1800" dirty="0">
                <a:solidFill>
                  <a:srgbClr val="00E1C6"/>
                </a:solidFill>
                <a:latin typeface="Muli"/>
                <a:ea typeface="Muli"/>
                <a:cs typeface="Muli"/>
                <a:sym typeface="Muli"/>
              </a:rPr>
              <a:t>Web-</a:t>
            </a:r>
            <a:r>
              <a:rPr lang="ru-RU" sz="1800" dirty="0">
                <a:solidFill>
                  <a:srgbClr val="00E1C6"/>
                </a:solidFill>
                <a:latin typeface="Muli"/>
                <a:ea typeface="Muli"/>
                <a:cs typeface="Muli"/>
                <a:sym typeface="Muli"/>
              </a:rPr>
              <a:t>базирани системи за електронна поща (като например </a:t>
            </a:r>
            <a:r>
              <a:rPr lang="en-US" sz="1800" dirty="0">
                <a:solidFill>
                  <a:srgbClr val="00E1C6"/>
                </a:solidFill>
                <a:latin typeface="Muli"/>
                <a:ea typeface="Muli"/>
                <a:cs typeface="Muli"/>
                <a:sym typeface="Muli"/>
              </a:rPr>
              <a:t>yahoo.com, abv.bg </a:t>
            </a:r>
            <a:r>
              <a:rPr lang="ru-RU" sz="1800" dirty="0">
                <a:solidFill>
                  <a:srgbClr val="00E1C6"/>
                </a:solidFill>
                <a:latin typeface="Muli"/>
                <a:ea typeface="Muli"/>
                <a:cs typeface="Muli"/>
                <a:sym typeface="Muli"/>
              </a:rPr>
              <a:t>и </a:t>
            </a:r>
            <a:r>
              <a:rPr lang="en-US" sz="1800" dirty="0">
                <a:solidFill>
                  <a:srgbClr val="00E1C6"/>
                </a:solidFill>
                <a:latin typeface="Muli"/>
                <a:ea typeface="Muli"/>
                <a:cs typeface="Muli"/>
                <a:sym typeface="Muli"/>
              </a:rPr>
              <a:t>Gmail.com) </a:t>
            </a:r>
            <a:r>
              <a:rPr lang="ru-RU" sz="1800" dirty="0">
                <a:solidFill>
                  <a:srgbClr val="00E1C6"/>
                </a:solidFill>
                <a:latin typeface="Muli"/>
                <a:ea typeface="Muli"/>
                <a:cs typeface="Muli"/>
                <a:sym typeface="Muli"/>
              </a:rPr>
              <a:t>представляват </a:t>
            </a:r>
            <a:r>
              <a:rPr lang="en-US" sz="1800" dirty="0">
                <a:solidFill>
                  <a:srgbClr val="00E1C6"/>
                </a:solidFill>
                <a:latin typeface="Muli"/>
                <a:ea typeface="Muli"/>
                <a:cs typeface="Muli"/>
                <a:sym typeface="Muli"/>
              </a:rPr>
              <a:t>Web-</a:t>
            </a:r>
            <a:r>
              <a:rPr lang="ru-RU" sz="1800" dirty="0">
                <a:solidFill>
                  <a:srgbClr val="00E1C6"/>
                </a:solidFill>
                <a:latin typeface="Muli"/>
                <a:ea typeface="Muli"/>
                <a:cs typeface="Muli"/>
                <a:sym typeface="Muli"/>
              </a:rPr>
              <a:t>приложения.</a:t>
            </a:r>
            <a:endParaRPr lang="en" sz="1800" dirty="0">
              <a:solidFill>
                <a:srgbClr val="00E1C6"/>
              </a:solidFill>
              <a:latin typeface="Muli"/>
              <a:ea typeface="Muli"/>
              <a:cs typeface="Muli"/>
              <a:sym typeface="Muli"/>
            </a:endParaRPr>
          </a:p>
        </p:txBody>
      </p:sp>
    </p:spTree>
    <p:extLst>
      <p:ext uri="{BB962C8B-B14F-4D97-AF65-F5344CB8AC3E}">
        <p14:creationId xmlns:p14="http://schemas.microsoft.com/office/powerpoint/2010/main" val="3433731321"/>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Същност и технологии за изграждане на W</a:t>
            </a:r>
            <a:r>
              <a:rPr lang="en-US" sz="2800" b="1" dirty="0" err="1" smtClean="0"/>
              <a:t>eb</a:t>
            </a:r>
            <a:r>
              <a:rPr lang="ru-RU" sz="2800" b="1" dirty="0" smtClean="0"/>
              <a:t> приложения</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smtClean="0">
                <a:solidFill>
                  <a:srgbClr val="00E1C6"/>
                </a:solidFill>
                <a:latin typeface="Muli"/>
                <a:ea typeface="Muli"/>
                <a:cs typeface="Muli"/>
                <a:sym typeface="Muli"/>
              </a:rPr>
              <a:t>За достъп до една Web-базирана система, е необходимо потребителят да разполага със стандартен Web-браузър (например вече остаряващият Internet Explorer заменен от Microsoft Edge, Mozilla Google Chrome и тн.) и връзка до машината, на която се намира тази система. Обикновено връзката се осъществява чрез Интернет, а за достъп до системата се използва адресът на нейния Web-сайт в рамките на глобалната информационна система WWW.</a:t>
            </a:r>
            <a:endParaRPr lang="en" sz="1800" dirty="0">
              <a:solidFill>
                <a:srgbClr val="00E1C6"/>
              </a:solidFill>
              <a:latin typeface="Muli"/>
              <a:ea typeface="Muli"/>
              <a:cs typeface="Muli"/>
              <a:sym typeface="Muli"/>
            </a:endParaRPr>
          </a:p>
        </p:txBody>
      </p:sp>
    </p:spTree>
    <p:extLst>
      <p:ext uri="{BB962C8B-B14F-4D97-AF65-F5344CB8AC3E}">
        <p14:creationId xmlns:p14="http://schemas.microsoft.com/office/powerpoint/2010/main" val="810115275"/>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Същност и технологии за изграждане на W</a:t>
            </a:r>
            <a:r>
              <a:rPr lang="en-US" sz="2800" b="1" dirty="0" err="1" smtClean="0"/>
              <a:t>eb</a:t>
            </a:r>
            <a:r>
              <a:rPr lang="ru-RU" sz="2800" b="1" dirty="0" smtClean="0"/>
              <a:t> приложения</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a:solidFill>
                  <a:srgbClr val="00E1C6"/>
                </a:solidFill>
                <a:latin typeface="Muli"/>
                <a:ea typeface="Muli"/>
                <a:cs typeface="Muli"/>
                <a:sym typeface="Muli"/>
              </a:rPr>
              <a:t>Характерна черта за Web-приложенията е, че към тях едновременно осъществяват достъп много потребители. Всеки потребител се обслужва независимо от другите потребители, така сякаш е единствен.</a:t>
            </a:r>
            <a:endParaRPr lang="en" sz="1800" dirty="0">
              <a:solidFill>
                <a:srgbClr val="00E1C6"/>
              </a:solidFill>
              <a:latin typeface="Muli"/>
              <a:ea typeface="Muli"/>
              <a:cs typeface="Muli"/>
              <a:sym typeface="Muli"/>
            </a:endParaRPr>
          </a:p>
        </p:txBody>
      </p:sp>
    </p:spTree>
    <p:extLst>
      <p:ext uri="{BB962C8B-B14F-4D97-AF65-F5344CB8AC3E}">
        <p14:creationId xmlns:p14="http://schemas.microsoft.com/office/powerpoint/2010/main" val="1465512442"/>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Същност и технологии за изграждане на W</a:t>
            </a:r>
            <a:r>
              <a:rPr lang="en-US" sz="2800" b="1" dirty="0" err="1" smtClean="0"/>
              <a:t>eb</a:t>
            </a:r>
            <a:r>
              <a:rPr lang="ru-RU" sz="2800" b="1" dirty="0" smtClean="0"/>
              <a:t> приложения</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a:solidFill>
                  <a:srgbClr val="00E1C6"/>
                </a:solidFill>
                <a:latin typeface="Muli"/>
                <a:ea typeface="Muli"/>
                <a:cs typeface="Muli"/>
                <a:sym typeface="Muli"/>
              </a:rPr>
              <a:t>Друга характерна черта на Web-приложенията е, че работят с еднопосочна комуникация, по модела заявка-отговор (request-response). Браузърът на клиента дава заявка за някакъв ресурс и сървърът отговаря на тази заявка с изпращането на поискания ресурс или със съобщение за грешка. Този модел на комуникация лишава сървъра от възможността да изпраща асинхронно данни на клиента по свое желание. Това ограничение сериозно затруднява системите, които осъществяват визуализиране на информация в реално време.</a:t>
            </a:r>
            <a:endParaRPr lang="en" sz="1800" dirty="0">
              <a:solidFill>
                <a:srgbClr val="00E1C6"/>
              </a:solidFill>
              <a:latin typeface="Muli"/>
              <a:ea typeface="Muli"/>
              <a:cs typeface="Muli"/>
              <a:sym typeface="Muli"/>
            </a:endParaRPr>
          </a:p>
        </p:txBody>
      </p:sp>
    </p:spTree>
    <p:extLst>
      <p:ext uri="{BB962C8B-B14F-4D97-AF65-F5344CB8AC3E}">
        <p14:creationId xmlns:p14="http://schemas.microsoft.com/office/powerpoint/2010/main" val="1185536358"/>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Използвани технологии, платформи и методологии</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smtClean="0">
                <a:solidFill>
                  <a:srgbClr val="00E1C6"/>
                </a:solidFill>
                <a:latin typeface="Muli"/>
                <a:ea typeface="Muli"/>
                <a:cs typeface="Muli"/>
                <a:sym typeface="Muli"/>
              </a:rPr>
              <a:t>Изградих проекта </a:t>
            </a:r>
            <a:r>
              <a:rPr lang="ru-RU" sz="1800" dirty="0">
                <a:solidFill>
                  <a:srgbClr val="00E1C6"/>
                </a:solidFill>
                <a:latin typeface="Muli"/>
                <a:ea typeface="Muli"/>
                <a:cs typeface="Muli"/>
                <a:sym typeface="Muli"/>
              </a:rPr>
              <a:t>върху .</a:t>
            </a:r>
            <a:r>
              <a:rPr lang="en-US" sz="1800" dirty="0">
                <a:solidFill>
                  <a:srgbClr val="00E1C6"/>
                </a:solidFill>
                <a:latin typeface="Muli"/>
                <a:ea typeface="Muli"/>
                <a:cs typeface="Muli"/>
                <a:sym typeface="Muli"/>
              </a:rPr>
              <a:t>NET </a:t>
            </a:r>
            <a:r>
              <a:rPr lang="ru-RU" sz="1800" dirty="0">
                <a:solidFill>
                  <a:srgbClr val="00E1C6"/>
                </a:solidFill>
                <a:latin typeface="Muli"/>
                <a:ea typeface="Muli"/>
                <a:cs typeface="Muli"/>
                <a:sym typeface="Muli"/>
              </a:rPr>
              <a:t>версия 4.5.2 платформата на Майкрософт и по специално </a:t>
            </a:r>
            <a:r>
              <a:rPr lang="en-US" sz="1800" dirty="0">
                <a:solidFill>
                  <a:srgbClr val="00E1C6"/>
                </a:solidFill>
                <a:latin typeface="Muli"/>
                <a:ea typeface="Muli"/>
                <a:cs typeface="Muli"/>
                <a:sym typeface="Muli"/>
              </a:rPr>
              <a:t>ASP.NET Web Forms, IIS, SQL Server Database (</a:t>
            </a:r>
            <a:r>
              <a:rPr lang="ru-RU" sz="1800" dirty="0">
                <a:solidFill>
                  <a:srgbClr val="00E1C6"/>
                </a:solidFill>
                <a:latin typeface="Muli"/>
                <a:ea typeface="Muli"/>
                <a:cs typeface="Muli"/>
                <a:sym typeface="Muli"/>
              </a:rPr>
              <a:t>бази данни). Средата за разработка ще представлява разбира се най-новата версия на </a:t>
            </a:r>
            <a:r>
              <a:rPr lang="en-US" sz="1800" dirty="0">
                <a:solidFill>
                  <a:srgbClr val="00E1C6"/>
                </a:solidFill>
                <a:latin typeface="Muli"/>
                <a:ea typeface="Muli"/>
                <a:cs typeface="Muli"/>
                <a:sym typeface="Muli"/>
              </a:rPr>
              <a:t>Visual Studio 2015, </a:t>
            </a:r>
            <a:r>
              <a:rPr lang="ru-RU" sz="1800" dirty="0">
                <a:solidFill>
                  <a:srgbClr val="00E1C6"/>
                </a:solidFill>
                <a:latin typeface="Muli"/>
                <a:ea typeface="Muli"/>
                <a:cs typeface="Muli"/>
                <a:sym typeface="Muli"/>
              </a:rPr>
              <a:t>в случая ще използвам - </a:t>
            </a:r>
            <a:r>
              <a:rPr lang="en-US" sz="1800" dirty="0">
                <a:solidFill>
                  <a:srgbClr val="00E1C6"/>
                </a:solidFill>
                <a:latin typeface="Muli"/>
                <a:ea typeface="Muli"/>
                <a:cs typeface="Muli"/>
                <a:sym typeface="Muli"/>
              </a:rPr>
              <a:t>Visual Studio 2015 Professional, </a:t>
            </a:r>
            <a:r>
              <a:rPr lang="ru-RU" sz="1800" dirty="0">
                <a:solidFill>
                  <a:srgbClr val="00E1C6"/>
                </a:solidFill>
                <a:latin typeface="Muli"/>
                <a:ea typeface="Muli"/>
                <a:cs typeface="Muli"/>
                <a:sym typeface="Muli"/>
              </a:rPr>
              <a:t>което ще ни предостави богат асортимент от инструменти и възможности за разработка. </a:t>
            </a:r>
            <a:endParaRPr lang="en" sz="1800" dirty="0">
              <a:solidFill>
                <a:srgbClr val="00E1C6"/>
              </a:solidFill>
              <a:latin typeface="Muli"/>
              <a:ea typeface="Muli"/>
              <a:cs typeface="Muli"/>
              <a:sym typeface="Muli"/>
            </a:endParaRPr>
          </a:p>
        </p:txBody>
      </p:sp>
      <p:grpSp>
        <p:nvGrpSpPr>
          <p:cNvPr id="5" name="Shape 1639"/>
          <p:cNvGrpSpPr/>
          <p:nvPr/>
        </p:nvGrpSpPr>
        <p:grpSpPr>
          <a:xfrm flipH="1">
            <a:off x="1430632" y="1125397"/>
            <a:ext cx="644658" cy="547357"/>
            <a:chOff x="4088875" y="1431100"/>
            <a:chExt cx="3293000" cy="2852775"/>
          </a:xfrm>
        </p:grpSpPr>
        <p:sp>
          <p:nvSpPr>
            <p:cNvPr id="6" name="Shape 164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7" name="Shape 164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8" name="Shape 164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9" name="Shape 164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0" name="Shape 164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2" name="Shape 164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3" name="Shape 164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 name="Shape 164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5" name="Shape 164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6" name="Shape 164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7" name="Shape 165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8" name="Shape 165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9" name="Shape 165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20" name="Shape 165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21" name="Shape 165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22" name="Shape 165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23" name="Shape 165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24" name="Shape 165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25" name="Shape 165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26" name="Shape 165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27" name="Shape 166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28" name="Shape 166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29" name="Shape 166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30" name="Shape 166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31" name="Shape 166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32" name="Shape 166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33" name="Shape 166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34" name="Shape 166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35" name="Shape 166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36" name="Shape 166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37" name="Shape 167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38" name="Shape 167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39" name="Shape 167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40" name="Shape 167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41" name="Shape 167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42" name="Shape 167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43" name="Shape 167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44" name="Shape 167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45" name="Shape 167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46" name="Shape 167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47" name="Shape 168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48" name="Shape 168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49" name="Shape 168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50" name="Shape 168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51" name="Shape 168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52" name="Shape 168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53" name="Shape 168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81" y="1203406"/>
            <a:ext cx="448754" cy="399450"/>
          </a:xfrm>
          <a:prstGeom prst="rect">
            <a:avLst/>
          </a:prstGeom>
        </p:spPr>
      </p:pic>
    </p:spTree>
    <p:extLst>
      <p:ext uri="{BB962C8B-B14F-4D97-AF65-F5344CB8AC3E}">
        <p14:creationId xmlns:p14="http://schemas.microsoft.com/office/powerpoint/2010/main" val="322072501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1732699" y="973600"/>
            <a:ext cx="6234507" cy="645300"/>
          </a:xfrm>
          <a:prstGeom prst="rect">
            <a:avLst/>
          </a:prstGeom>
        </p:spPr>
        <p:txBody>
          <a:bodyPr lIns="91425" tIns="91425" rIns="91425" bIns="91425" anchor="b" anchorCtr="0">
            <a:noAutofit/>
          </a:bodyPr>
          <a:lstStyle/>
          <a:p>
            <a:pPr lvl="0" algn="ctr"/>
            <a:r>
              <a:rPr lang="ru-RU" sz="2800" b="1" dirty="0" smtClean="0"/>
              <a:t>Използвани технологии, платформи и методологии</a:t>
            </a:r>
            <a:endParaRPr lang="en" sz="2800" b="1" dirty="0"/>
          </a:p>
        </p:txBody>
      </p:sp>
      <p:sp>
        <p:nvSpPr>
          <p:cNvPr id="1410" name="Shape 1410"/>
          <p:cNvSpPr txBox="1"/>
          <p:nvPr/>
        </p:nvSpPr>
        <p:spPr>
          <a:xfrm>
            <a:off x="1371599" y="3949650"/>
            <a:ext cx="6965779" cy="826499"/>
          </a:xfrm>
          <a:prstGeom prst="rect">
            <a:avLst/>
          </a:prstGeom>
          <a:noFill/>
          <a:ln>
            <a:noFill/>
          </a:ln>
        </p:spPr>
        <p:txBody>
          <a:bodyPr lIns="91425" tIns="91425" rIns="91425" bIns="91425" anchor="t" anchorCtr="0">
            <a:noAutofit/>
          </a:bodyPr>
          <a:lstStyle/>
          <a:p>
            <a:pPr lvl="0">
              <a:spcBef>
                <a:spcPts val="600"/>
              </a:spcBef>
            </a:pPr>
            <a:endParaRPr lang="en" sz="2000" b="1" dirty="0">
              <a:solidFill>
                <a:schemeClr val="bg1">
                  <a:lumMod val="95000"/>
                </a:schemeClr>
              </a:solidFill>
              <a:latin typeface="Muli" panose="020B0604020202020204" charset="0"/>
              <a:ea typeface="Muli"/>
              <a:cs typeface="Muli"/>
              <a:sym typeface="Muli"/>
            </a:endParaRPr>
          </a:p>
        </p:txBody>
      </p:sp>
      <p:sp>
        <p:nvSpPr>
          <p:cNvPr id="11" name="Shape 1579"/>
          <p:cNvSpPr/>
          <p:nvPr/>
        </p:nvSpPr>
        <p:spPr>
          <a:xfrm>
            <a:off x="946205" y="1979875"/>
            <a:ext cx="7927451" cy="2671637"/>
          </a:xfrm>
          <a:prstGeom prst="homePlate">
            <a:avLst>
              <a:gd name="adj" fmla="val 24772"/>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r>
              <a:rPr lang="ru-RU" sz="1800" dirty="0">
                <a:solidFill>
                  <a:srgbClr val="00E1C6"/>
                </a:solidFill>
                <a:latin typeface="Muli"/>
                <a:ea typeface="Muli"/>
                <a:cs typeface="Muli"/>
                <a:sym typeface="Muli"/>
              </a:rPr>
              <a:t>Защо Web Forms? Защото Web Forms ни предоставят класическата ASP.NET технология, компонентно-ориентирана рамка (framework) за разработка на динамични уеб приложения и всички останали необходими инструменти за разработването </a:t>
            </a:r>
            <a:r>
              <a:rPr lang="ru-RU" sz="1800" dirty="0" smtClean="0">
                <a:solidFill>
                  <a:srgbClr val="00E1C6"/>
                </a:solidFill>
                <a:latin typeface="Muli"/>
                <a:ea typeface="Muli"/>
                <a:cs typeface="Muli"/>
                <a:sym typeface="Muli"/>
              </a:rPr>
              <a:t>им.</a:t>
            </a:r>
            <a:endParaRPr lang="en-US" sz="1800" dirty="0" smtClean="0">
              <a:solidFill>
                <a:srgbClr val="00E1C6"/>
              </a:solidFill>
              <a:latin typeface="Muli"/>
              <a:ea typeface="Muli"/>
              <a:cs typeface="Muli"/>
              <a:sym typeface="Muli"/>
            </a:endParaRPr>
          </a:p>
          <a:p>
            <a:pPr algn="ctr"/>
            <a:endParaRPr lang="en" sz="1800" dirty="0">
              <a:solidFill>
                <a:srgbClr val="00E1C6"/>
              </a:solidFill>
              <a:latin typeface="Muli"/>
              <a:ea typeface="Muli"/>
              <a:cs typeface="Muli"/>
              <a:sym typeface="Muli"/>
            </a:endParaRPr>
          </a:p>
        </p:txBody>
      </p:sp>
      <p:grpSp>
        <p:nvGrpSpPr>
          <p:cNvPr id="57" name="Shape 1639"/>
          <p:cNvGrpSpPr/>
          <p:nvPr/>
        </p:nvGrpSpPr>
        <p:grpSpPr>
          <a:xfrm flipH="1">
            <a:off x="1430632" y="1125397"/>
            <a:ext cx="644658" cy="547357"/>
            <a:chOff x="4088875" y="1431100"/>
            <a:chExt cx="3293000" cy="2852775"/>
          </a:xfrm>
        </p:grpSpPr>
        <p:sp>
          <p:nvSpPr>
            <p:cNvPr id="58" name="Shape 164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9" name="Shape 164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60" name="Shape 164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61" name="Shape 164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62" name="Shape 164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63" name="Shape 164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64" name="Shape 164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65" name="Shape 164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66" name="Shape 164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67" name="Shape 164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68" name="Shape 165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69" name="Shape 165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0" name="Shape 165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1" name="Shape 165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2" name="Shape 165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3" name="Shape 165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4" name="Shape 165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5" name="Shape 165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6" name="Shape 165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7" name="Shape 165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8" name="Shape 166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 name="Shape 166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0" name="Shape 166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1" name="Shape 166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2" name="Shape 166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3" name="Shape 166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4" name="Shape 166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5" name="Shape 166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6" name="Shape 166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7" name="Shape 166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 name="Shape 167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9" name="Shape 167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90" name="Shape 167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91" name="Shape 167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92" name="Shape 167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93" name="Shape 167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94" name="Shape 167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95" name="Shape 167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96" name="Shape 167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97" name="Shape 167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98" name="Shape 168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99" name="Shape 168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00" name="Shape 168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01" name="Shape 168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02" name="Shape 168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03" name="Shape 168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04" name="Shape 168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52" y="1286641"/>
            <a:ext cx="463550" cy="207599"/>
          </a:xfrm>
          <a:prstGeom prst="rect">
            <a:avLst/>
          </a:prstGeom>
        </p:spPr>
      </p:pic>
    </p:spTree>
    <p:extLst>
      <p:ext uri="{BB962C8B-B14F-4D97-AF65-F5344CB8AC3E}">
        <p14:creationId xmlns:p14="http://schemas.microsoft.com/office/powerpoint/2010/main" val="127402194"/>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TotalTime>
  <Words>677</Words>
  <Application>Microsoft Office PowerPoint</Application>
  <PresentationFormat>On-screen Show (16:9)</PresentationFormat>
  <Paragraphs>61</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Muli</vt:lpstr>
      <vt:lpstr>Nixie One</vt:lpstr>
      <vt:lpstr>Imogen template</vt:lpstr>
      <vt:lpstr>ИЗГРАЖДАНЕ НА WEB ПРИЛОЖЕНИЕ ЗА ЕЛЕКТРОННО ГЛАСУВАНЕ ЧРЕЗ .NET  Иван Шопов  № 0163-имд</vt:lpstr>
      <vt:lpstr>Цел на магистърската теза</vt:lpstr>
      <vt:lpstr>Въз основа на поставената цел се оформиха следните основни задачи:</vt:lpstr>
      <vt:lpstr>Същност и технологии за изграждане на Web приложения</vt:lpstr>
      <vt:lpstr>Същност и технологии за изграждане на Web приложения</vt:lpstr>
      <vt:lpstr>Същност и технологии за изграждане на Web приложения</vt:lpstr>
      <vt:lpstr>Същност и технологии за изграждане на Web приложения</vt:lpstr>
      <vt:lpstr>Използвани технологии, платформи и методологии</vt:lpstr>
      <vt:lpstr>Използвани технологии, платформи и методологии</vt:lpstr>
      <vt:lpstr>Използвани технологии, платформи и методологии</vt:lpstr>
      <vt:lpstr>Използвани технологии, платформи и методологии</vt:lpstr>
      <vt:lpstr>Използвани технологии, платформи и методологии</vt:lpstr>
      <vt:lpstr>  Реализация и тестване на Web приложението</vt:lpstr>
      <vt:lpstr>Web Voting App</vt:lpstr>
      <vt:lpstr>Source code</vt:lpstr>
      <vt:lpstr>Благодаря Ви за вниманието!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Apps Online Team "Fortress"</dc:title>
  <dc:creator>Shopov</dc:creator>
  <cp:lastModifiedBy>Shopov</cp:lastModifiedBy>
  <cp:revision>66</cp:revision>
  <dcterms:modified xsi:type="dcterms:W3CDTF">2016-10-16T15:09:41Z</dcterms:modified>
</cp:coreProperties>
</file>